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handoutMasterIdLst>
    <p:handoutMasterId r:id="rId33"/>
  </p:handoutMasterIdLst>
  <p:sldIdLst>
    <p:sldId id="396" r:id="rId2"/>
    <p:sldId id="461" r:id="rId3"/>
    <p:sldId id="564" r:id="rId4"/>
    <p:sldId id="542" r:id="rId5"/>
    <p:sldId id="543" r:id="rId6"/>
    <p:sldId id="529" r:id="rId7"/>
    <p:sldId id="545" r:id="rId8"/>
    <p:sldId id="522" r:id="rId9"/>
    <p:sldId id="537" r:id="rId10"/>
    <p:sldId id="554" r:id="rId11"/>
    <p:sldId id="592" r:id="rId12"/>
    <p:sldId id="560" r:id="rId13"/>
    <p:sldId id="572" r:id="rId14"/>
    <p:sldId id="574" r:id="rId15"/>
    <p:sldId id="579" r:id="rId16"/>
    <p:sldId id="520" r:id="rId17"/>
    <p:sldId id="577" r:id="rId18"/>
    <p:sldId id="593" r:id="rId19"/>
    <p:sldId id="598" r:id="rId20"/>
    <p:sldId id="600" r:id="rId21"/>
    <p:sldId id="581" r:id="rId22"/>
    <p:sldId id="596" r:id="rId23"/>
    <p:sldId id="614" r:id="rId24"/>
    <p:sldId id="647" r:id="rId25"/>
    <p:sldId id="631" r:id="rId26"/>
    <p:sldId id="636" r:id="rId27"/>
    <p:sldId id="589" r:id="rId28"/>
    <p:sldId id="640" r:id="rId29"/>
    <p:sldId id="645" r:id="rId30"/>
    <p:sldId id="646" r:id="rId31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FF40FF"/>
    <a:srgbClr val="D883FF"/>
    <a:srgbClr val="FFFED6"/>
    <a:srgbClr val="A6FDD6"/>
    <a:srgbClr val="38D4D6"/>
    <a:srgbClr val="EBEBEB"/>
    <a:srgbClr val="FF4A21"/>
    <a:srgbClr val="00529B"/>
    <a:srgbClr val="FF46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91" autoAdjust="0"/>
    <p:restoredTop sz="85045" autoAdjust="0"/>
  </p:normalViewPr>
  <p:slideViewPr>
    <p:cSldViewPr snapToGrid="0" snapToObjects="1">
      <p:cViewPr varScale="1">
        <p:scale>
          <a:sx n="165" d="100"/>
          <a:sy n="165" d="100"/>
        </p:scale>
        <p:origin x="584" y="1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5/10/21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5/10/21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HWCOE-PPT---title-slide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WCOE-PPT---title-slid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821" y="2142597"/>
            <a:ext cx="7763657" cy="2611257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500290"/>
            <a:ext cx="77636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821" y="258384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96158" y="258384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821" y="230145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96158" y="230145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500290"/>
            <a:ext cx="77636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HWCOE-PPT---splash-pag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893854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idx="10"/>
          </p:nvPr>
        </p:nvSpPr>
        <p:spPr bwMode="auto">
          <a:xfrm>
            <a:off x="327868" y="1730863"/>
            <a:ext cx="7556500" cy="307412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715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7304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  <p:sldLayoutId id="2147484290" r:id="rId9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chemeClr val="accent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1" fontAlgn="base" hangingPunct="1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1" fontAlgn="base" hangingPunct="1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1" fontAlgn="base" hangingPunct="1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1" fontAlgn="base" hangingPunct="1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1" fontAlgn="base" hangingPunct="1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871299" y="3095756"/>
            <a:ext cx="8681355" cy="1187075"/>
          </a:xfrm>
        </p:spPr>
        <p:txBody>
          <a:bodyPr/>
          <a:lstStyle/>
          <a:p>
            <a:r>
              <a:rPr lang="en-US"/>
              <a:t>COP 4020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311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Equivalence Partitioning</a:t>
            </a:r>
            <a:endParaRPr lang="en-US" dirty="0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0"/>
              </p:nvPr>
            </p:nvSpPr>
            <p:spPr>
              <a:xfrm>
                <a:off x="327868" y="1361590"/>
                <a:ext cx="8488264" cy="3530450"/>
              </a:xfrm>
            </p:spPr>
            <p:txBody>
              <a:bodyPr/>
              <a:lstStyle/>
              <a:p>
                <a:pPr marL="0" indent="0">
                  <a:spcBef>
                    <a:spcPts val="800"/>
                  </a:spcBef>
                  <a:buNone/>
                </a:pPr>
                <a:r>
                  <a:rPr lang="en-US" u="sng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Scenario:  </a:t>
                </a:r>
                <a:r>
                  <a:rPr lang="en-US" i="1" u="sng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City Tax</a:t>
                </a:r>
              </a:p>
              <a:p>
                <a:pPr>
                  <a:spcBef>
                    <a:spcPts val="800"/>
                  </a:spcBef>
                </a:pP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Two Questions</a:t>
                </a:r>
              </a:p>
              <a:p>
                <a:pPr marL="594360" indent="-365760">
                  <a:spcBef>
                    <a:spcPts val="800"/>
                  </a:spcBef>
                  <a:buSzPct val="85000"/>
                  <a:buFont typeface="Lucida Grande Bold" panose="020B0600040502020204" pitchFamily="34" charset="0"/>
                  <a:buChar char="↳"/>
                </a:pP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“Do you reside in the city?”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“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𝑛𝑜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”, “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𝑦𝑒𝑠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”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  <a:p>
                <a:pPr marL="971550" lvl="1" indent="-285750">
                  <a:spcBef>
                    <a:spcPts val="800"/>
                  </a:spcBef>
                  <a:buSzPct val="100000"/>
                  <a:buFont typeface="Arial Unicode MS" panose="020B0604020202020204" pitchFamily="34" charset="-128"/>
                  <a:buChar char="↣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mbria" panose="02040503050406030204" pitchFamily="18" charset="0"/>
                  <a:ea typeface="Cambria Math" panose="02040503050406030204" pitchFamily="18" charset="0"/>
                </a:endParaRPr>
              </a:p>
              <a:p>
                <a:pPr marL="971550" lvl="1" indent="-285750">
                  <a:spcBef>
                    <a:spcPts val="800"/>
                  </a:spcBef>
                  <a:buSzPct val="100000"/>
                  <a:buFont typeface="Arial Unicode MS" panose="020B0604020202020204" pitchFamily="34" charset="-128"/>
                  <a:buChar char="↣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𝑦𝑒𝑠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𝑢𝑠𝑒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𝑟𝑎𝑛𝑔𝑒𝑠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  <a:p>
                <a:pPr marL="594360" indent="-365760">
                  <a:spcBef>
                    <a:spcPts val="800"/>
                  </a:spcBef>
                  <a:buSzPct val="85000"/>
                  <a:buFont typeface="Lucida Grande Bold" panose="020B0600040502020204" pitchFamily="34" charset="0"/>
                  <a:buChar char="↳"/>
                </a:pP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“How much have you earned 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𝑝𝑎𝑦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)?”</a:t>
                </a: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$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  <a:p>
                <a:pPr marL="971550" lvl="1" indent="-285750">
                  <a:spcBef>
                    <a:spcPts val="800"/>
                  </a:spcBef>
                  <a:buSzPct val="100000"/>
                  <a:buFont typeface="Arial Unicode MS" panose="020B0604020202020204" pitchFamily="34" charset="-128"/>
                  <a:buChar char="↣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𝑝𝑎𝑦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&lt;$30,000→1%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Cambria" panose="02040503050406030204" pitchFamily="18" charset="0"/>
                  <a:ea typeface="Cambria Math" panose="02040503050406030204" pitchFamily="18" charset="0"/>
                </a:endParaRPr>
              </a:p>
              <a:p>
                <a:pPr marL="971550" lvl="1" indent="-285750">
                  <a:spcBef>
                    <a:spcPts val="800"/>
                  </a:spcBef>
                  <a:buSzPct val="100000"/>
                  <a:buFont typeface="Arial Unicode MS" panose="020B0604020202020204" pitchFamily="34" charset="-128"/>
                  <a:buChar char="↣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$30,000≤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𝑝𝑎𝑦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&lt;$50,000→3%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  <a:p>
                <a:pPr marL="971550" lvl="1" indent="-285750">
                  <a:spcBef>
                    <a:spcPts val="800"/>
                  </a:spcBef>
                  <a:buSzPct val="100000"/>
                  <a:buFont typeface="Arial Unicode MS" panose="020B0604020202020204" pitchFamily="34" charset="-128"/>
                  <a:buChar char="↣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$5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0,000≤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𝑝𝑎𝑦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327868" y="1361590"/>
                <a:ext cx="8488264" cy="3530450"/>
              </a:xfrm>
              <a:blipFill>
                <a:blip r:embed="rId2"/>
                <a:stretch>
                  <a:fillRect l="-746" t="-1075" b="-2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6286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Boundary Value Analysis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D1C25E-7C31-6841-8888-C300FF42F52B}"/>
              </a:ext>
            </a:extLst>
          </p:cNvPr>
          <p:cNvSpPr txBox="1"/>
          <p:nvPr/>
        </p:nvSpPr>
        <p:spPr>
          <a:xfrm>
            <a:off x="5130798" y="1366003"/>
            <a:ext cx="3734851" cy="132343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Ambiguity</a:t>
            </a:r>
          </a:p>
          <a:p>
            <a:r>
              <a:rPr lang="en-US" sz="2000" dirty="0"/>
              <a:t>Integers or Decimals?</a:t>
            </a:r>
          </a:p>
          <a:p>
            <a:r>
              <a:rPr lang="en-US" sz="2000" dirty="0"/>
              <a:t>Extremal Points?</a:t>
            </a:r>
          </a:p>
          <a:p>
            <a:r>
              <a:rPr lang="en-US" sz="2000" dirty="0"/>
              <a:t>Inclusive or Exclusive?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E31982-DA2B-C84D-A490-5562698C5C43}"/>
                  </a:ext>
                </a:extLst>
              </p:cNvPr>
              <p:cNvSpPr txBox="1"/>
              <p:nvPr/>
            </p:nvSpPr>
            <p:spPr>
              <a:xfrm>
                <a:off x="278351" y="1863693"/>
                <a:ext cx="4476531" cy="204158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Natural Language</a:t>
                </a:r>
              </a:p>
              <a:p>
                <a:pPr marL="228600" indent="-228600">
                  <a:spcBef>
                    <a:spcPts val="800"/>
                  </a:spcBef>
                  <a:buSzPct val="75000"/>
                  <a:buFont typeface="Wingdings" pitchFamily="2" charset="2"/>
                  <a:buChar char="q"/>
                </a:pPr>
                <a:r>
                  <a:rPr lang="en-US" altLang="en-US" sz="2000" dirty="0">
                    <a:cs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altLang="en-US" sz="2000" dirty="0">
                    <a:cs typeface="Times New Roman" panose="02020603050405020304" pitchFamily="18" charset="0"/>
                  </a:rPr>
                  <a:t> between </a:t>
                </a:r>
                <a14:m>
                  <m:oMath xmlns:m="http://schemas.openxmlformats.org/officeDocument/2006/math">
                    <m:r>
                      <a:rPr lang="en-US" alt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altLang="en-US" sz="2000" dirty="0"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endParaRPr lang="en-US" altLang="en-US" sz="2000" dirty="0">
                  <a:cs typeface="Times New Roman" panose="02020603050405020304" pitchFamily="18" charset="0"/>
                </a:endParaRPr>
              </a:p>
              <a:p>
                <a:pPr marL="228600" indent="-228600">
                  <a:spcBef>
                    <a:spcPts val="800"/>
                  </a:spcBef>
                  <a:buSzPct val="75000"/>
                  <a:buFont typeface="Wingdings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alt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𝑒𝑎𝑟𝑛𝑖𝑛𝑔𝑠</m:t>
                    </m:r>
                  </m:oMath>
                </a14:m>
                <a:r>
                  <a:rPr lang="en-US" altLang="en-US" sz="2000" dirty="0">
                    <a:cs typeface="Times New Roman" panose="02020603050405020304" pitchFamily="18" charset="0"/>
                  </a:rPr>
                  <a:t> less than </a:t>
                </a:r>
                <a14:m>
                  <m:oMath xmlns:m="http://schemas.openxmlformats.org/officeDocument/2006/math">
                    <m:r>
                      <a:rPr lang="en-US" alt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$30,000</m:t>
                    </m:r>
                  </m:oMath>
                </a14:m>
                <a:endParaRPr lang="en-US" altLang="en-US" sz="2000" dirty="0">
                  <a:cs typeface="Times New Roman" panose="02020603050405020304" pitchFamily="18" charset="0"/>
                </a:endParaRPr>
              </a:p>
              <a:p>
                <a:pPr marL="228600" indent="-228600">
                  <a:spcBef>
                    <a:spcPts val="800"/>
                  </a:spcBef>
                  <a:buSzPct val="75000"/>
                  <a:buFont typeface="Wingdings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alt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en-US" sz="2000" dirty="0">
                    <a:cs typeface="Times New Roman" panose="02020603050405020304" pitchFamily="18" charset="0"/>
                  </a:rPr>
                  <a:t> will range in value from </a:t>
                </a:r>
                <a14:m>
                  <m:oMath xmlns:m="http://schemas.openxmlformats.org/officeDocument/2006/math">
                    <m:r>
                      <a:rPr lang="en-US" alt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0.0</m:t>
                    </m:r>
                  </m:oMath>
                </a14:m>
                <a:r>
                  <a:rPr lang="en-US" altLang="en-US" sz="2000" dirty="0"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altLang="en-US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4.</m:t>
                    </m:r>
                    <m:r>
                      <a:rPr lang="en-US" alt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endParaRPr lang="en-US" altLang="en-US" sz="2000" dirty="0">
                  <a:cs typeface="Times New Roman" panose="02020603050405020304" pitchFamily="18" charset="0"/>
                </a:endParaRPr>
              </a:p>
              <a:p>
                <a:pPr marL="228600" indent="-228600">
                  <a:spcBef>
                    <a:spcPts val="800"/>
                  </a:spcBef>
                  <a:buSzPct val="75000"/>
                  <a:buFont typeface="Wingdings" pitchFamily="2" charset="2"/>
                  <a:buChar char="q"/>
                </a:pPr>
                <a:r>
                  <a:rPr lang="en-US" altLang="en-US" sz="2000" dirty="0">
                    <a:cs typeface="Times New Roman" panose="02020603050405020304" pitchFamily="18" charset="0"/>
                  </a:rPr>
                  <a:t>the file will contain </a:t>
                </a:r>
                <a14:m>
                  <m:oMath xmlns:m="http://schemas.openxmlformats.org/officeDocument/2006/math">
                    <m:r>
                      <a:rPr lang="en-US" alt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altLang="en-US" sz="2000" dirty="0"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alt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25</m:t>
                    </m:r>
                  </m:oMath>
                </a14:m>
                <a:r>
                  <a:rPr lang="en-US" altLang="en-US" sz="2000" dirty="0">
                    <a:cs typeface="Times New Roman" panose="02020603050405020304" pitchFamily="18" charset="0"/>
                  </a:rPr>
                  <a:t> records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E31982-DA2B-C84D-A490-5562698C5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51" y="1863693"/>
                <a:ext cx="4476531" cy="2041585"/>
              </a:xfrm>
              <a:prstGeom prst="rect">
                <a:avLst/>
              </a:prstGeom>
              <a:blipFill>
                <a:blip r:embed="rId2"/>
                <a:stretch>
                  <a:fillRect l="-282" t="-1227" b="-36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FE13D7-BFC9-6E4B-BE35-26ABCD97C623}"/>
                  </a:ext>
                </a:extLst>
              </p:cNvPr>
              <p:cNvSpPr txBox="1"/>
              <p:nvPr/>
            </p:nvSpPr>
            <p:spPr>
              <a:xfrm>
                <a:off x="5130797" y="2987703"/>
                <a:ext cx="3734852" cy="1631216"/>
              </a:xfrm>
              <a:prstGeom prst="rect">
                <a:avLst/>
              </a:prstGeom>
              <a:solidFill>
                <a:srgbClr val="FFFED6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Sample Test Values </a:t>
                </a:r>
              </a:p>
              <a:p>
                <a:pPr marL="228600" indent="-228600">
                  <a:spcBef>
                    <a:spcPts val="800"/>
                  </a:spcBef>
                  <a:buSzPct val="75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b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b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="0" dirty="0"/>
              </a:p>
              <a:p>
                <a:pPr marL="228600" indent="-228600">
                  <a:spcBef>
                    <a:spcPts val="800"/>
                  </a:spcBef>
                  <a:buSzPct val="75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29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999</m:t>
                    </m:r>
                  </m:oMath>
                </a14:m>
                <a:r>
                  <a:rPr lang="en-US" sz="2000" b="0" dirty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30,000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0,001</m:t>
                    </m:r>
                  </m:oMath>
                </a14:m>
                <a:endParaRPr lang="en-US" sz="2000" dirty="0"/>
              </a:p>
              <a:p>
                <a:pPr marL="228600" indent="-228600">
                  <a:spcBef>
                    <a:spcPts val="800"/>
                  </a:spcBef>
                  <a:buSzPct val="75000"/>
                  <a:buFont typeface="Wingdings" pitchFamily="2" charset="2"/>
                  <a:buChar char="Ø"/>
                </a:pPr>
                <a:r>
                  <a:rPr lang="en-US" sz="2000" dirty="0"/>
                  <a:t>…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FE13D7-BFC9-6E4B-BE35-26ABCD97C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797" y="2987703"/>
                <a:ext cx="3734852" cy="1631216"/>
              </a:xfrm>
              <a:prstGeom prst="rect">
                <a:avLst/>
              </a:prstGeom>
              <a:blipFill>
                <a:blip r:embed="rId3"/>
                <a:stretch>
                  <a:fillRect l="-338" t="-1527" b="-534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7997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Equivalence Partitioning</a:t>
            </a:r>
            <a:endParaRPr lang="en-US" dirty="0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0"/>
              </p:nvPr>
            </p:nvSpPr>
            <p:spPr>
              <a:xfrm>
                <a:off x="327868" y="1361590"/>
                <a:ext cx="8488264" cy="3530450"/>
              </a:xfrm>
            </p:spPr>
            <p:txBody>
              <a:bodyPr/>
              <a:lstStyle/>
              <a:p>
                <a:pPr marL="0" indent="0">
                  <a:spcBef>
                    <a:spcPts val="800"/>
                  </a:spcBef>
                  <a:buNone/>
                </a:pPr>
                <a:r>
                  <a:rPr lang="en-US" u="sng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Scenario:  Pair of Numbers</a:t>
                </a:r>
              </a:p>
              <a:p>
                <a:pPr>
                  <a:spcBef>
                    <a:spcPts val="800"/>
                  </a:spcBef>
                </a:pPr>
                <a:r>
                  <a:rPr lang="en-US" i="1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Input</a:t>
                </a: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:  ordered pair of numbers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  <a:p>
                <a:pPr>
                  <a:spcBef>
                    <a:spcPts val="800"/>
                  </a:spcBef>
                </a:pP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Output: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𝑎𝑠𝑐𝑒𝑛𝑑𝑖𝑛𝑔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”, “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𝑑𝑒𝑠𝑐𝑒𝑛𝑑𝑖𝑛𝑔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”, “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𝑒𝑞𝑢𝑎𝑙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  <a:p>
                <a:pPr>
                  <a:spcBef>
                    <a:spcPts val="800"/>
                  </a:spcBef>
                </a:pP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Constraint:  if input is not an ordered pair of numbers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 error message.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327868" y="1361590"/>
                <a:ext cx="8488264" cy="3530450"/>
              </a:xfrm>
              <a:blipFill>
                <a:blip r:embed="rId2"/>
                <a:stretch>
                  <a:fillRect l="-746" t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F7BD71D-7F56-B94D-8637-EA876BD4CE8E}"/>
              </a:ext>
            </a:extLst>
          </p:cNvPr>
          <p:cNvSpPr txBox="1"/>
          <p:nvPr/>
        </p:nvSpPr>
        <p:spPr>
          <a:xfrm>
            <a:off x="452488" y="3141591"/>
            <a:ext cx="8363644" cy="1836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91440"/>
            <a:r>
              <a:rPr lang="en-US" sz="2000" u="sng" dirty="0"/>
              <a:t>Transitioning to Cause-Effect Analysis</a:t>
            </a:r>
          </a:p>
          <a:p>
            <a:pPr marL="342900" indent="-2286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2000" i="1" dirty="0"/>
              <a:t>Input</a:t>
            </a:r>
            <a:r>
              <a:rPr lang="en-US" sz="2000" dirty="0"/>
              <a:t> pair partitioning is a single [</a:t>
            </a:r>
            <a:r>
              <a:rPr lang="en-US" sz="2000" i="1" dirty="0"/>
              <a:t>two-dimensional</a:t>
            </a:r>
            <a:r>
              <a:rPr lang="en-US" sz="2000" dirty="0"/>
              <a:t>] input space.</a:t>
            </a:r>
          </a:p>
          <a:p>
            <a:pPr marL="342900" indent="-2286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2000" i="1" dirty="0"/>
              <a:t>Complexity</a:t>
            </a:r>
            <a:r>
              <a:rPr lang="en-US" sz="2000" dirty="0"/>
              <a:t> reduced by </a:t>
            </a:r>
            <a:r>
              <a:rPr lang="en-US" sz="2000" i="1" dirty="0"/>
              <a:t>splitting into individual attributes</a:t>
            </a:r>
            <a:r>
              <a:rPr lang="en-US" sz="2000" dirty="0"/>
              <a:t>.</a:t>
            </a:r>
          </a:p>
          <a:p>
            <a:pPr marL="342900" indent="-2286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Requires </a:t>
            </a:r>
            <a:r>
              <a:rPr lang="en-US" sz="2000" i="1" dirty="0"/>
              <a:t>combination</a:t>
            </a:r>
            <a:r>
              <a:rPr lang="en-US" sz="2000" dirty="0"/>
              <a:t> of Equivalence Classes.</a:t>
            </a:r>
          </a:p>
          <a:p>
            <a:pPr marL="342900" indent="-228600"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Combinations can be </a:t>
            </a:r>
            <a:r>
              <a:rPr lang="en-US" sz="2000" i="1" dirty="0"/>
              <a:t>identified using Cause-Effect Analysis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716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Cause-Effect Analysis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altLang="en-US" sz="2200" u="sng" dirty="0">
                <a:solidFill>
                  <a:schemeClr val="accent3"/>
                </a:solidFill>
                <a:cs typeface="Times New Roman" panose="02020603050405020304" pitchFamily="18" charset="0"/>
              </a:rPr>
              <a:t>First</a:t>
            </a:r>
            <a:r>
              <a:rPr lang="en-US" altLang="en-US" sz="2200" dirty="0">
                <a:cs typeface="Times New Roman" panose="02020603050405020304" pitchFamily="18" charset="0"/>
              </a:rPr>
              <a:t>:  identify </a:t>
            </a:r>
            <a:r>
              <a:rPr lang="en-US" altLang="en-US" sz="2200" b="1" dirty="0">
                <a:solidFill>
                  <a:schemeClr val="accent3"/>
                </a:solidFill>
                <a:cs typeface="Times New Roman" panose="02020603050405020304" pitchFamily="18" charset="0"/>
              </a:rPr>
              <a:t>Causes</a:t>
            </a:r>
            <a:r>
              <a:rPr lang="en-US" altLang="en-US" sz="2200" dirty="0">
                <a:cs typeface="Times New Roman" panose="02020603050405020304" pitchFamily="18" charset="0"/>
              </a:rPr>
              <a:t> and </a:t>
            </a:r>
            <a:r>
              <a:rPr lang="en-US" altLang="en-US" sz="2200" b="1" dirty="0">
                <a:solidFill>
                  <a:schemeClr val="accent3"/>
                </a:solidFill>
                <a:cs typeface="Times New Roman" panose="02020603050405020304" pitchFamily="18" charset="0"/>
              </a:rPr>
              <a:t>Effects</a:t>
            </a:r>
          </a:p>
          <a:p>
            <a:pPr>
              <a:spcBef>
                <a:spcPts val="800"/>
              </a:spcBef>
            </a:pPr>
            <a:r>
              <a:rPr lang="en-US" dirty="0">
                <a:ea typeface="Cambria Math" panose="02040503050406030204" pitchFamily="18" charset="0"/>
                <a:cs typeface="Times New Roman" panose="02020603050405020304" pitchFamily="18" charset="0"/>
              </a:rPr>
              <a:t>Most </a:t>
            </a:r>
            <a:r>
              <a:rPr lang="en-US" i="1" dirty="0">
                <a:ea typeface="Cambria Math" panose="02040503050406030204" pitchFamily="18" charset="0"/>
                <a:cs typeface="Times New Roman" panose="02020603050405020304" pitchFamily="18" charset="0"/>
              </a:rPr>
              <a:t>critical</a:t>
            </a:r>
            <a:r>
              <a:rPr lang="en-US" dirty="0">
                <a:ea typeface="Cambria Math" panose="02040503050406030204" pitchFamily="18" charset="0"/>
                <a:cs typeface="Times New Roman" panose="02020603050405020304" pitchFamily="18" charset="0"/>
              </a:rPr>
              <a:t> and often most </a:t>
            </a:r>
            <a:r>
              <a:rPr lang="en-US" i="1" dirty="0">
                <a:ea typeface="Cambria Math" panose="02040503050406030204" pitchFamily="18" charset="0"/>
                <a:cs typeface="Times New Roman" panose="02020603050405020304" pitchFamily="18" charset="0"/>
              </a:rPr>
              <a:t>difficult</a:t>
            </a:r>
            <a:r>
              <a:rPr lang="en-US" dirty="0">
                <a:ea typeface="Cambria Math" panose="02040503050406030204" pitchFamily="18" charset="0"/>
                <a:cs typeface="Times New Roman" panose="02020603050405020304" pitchFamily="18" charset="0"/>
              </a:rPr>
              <a:t> step</a:t>
            </a:r>
          </a:p>
          <a:p>
            <a:pPr>
              <a:spcBef>
                <a:spcPts val="800"/>
              </a:spcBef>
            </a:pPr>
            <a:r>
              <a:rPr lang="en-US" dirty="0">
                <a:ea typeface="Cambria Math" panose="02040503050406030204" pitchFamily="18" charset="0"/>
                <a:cs typeface="Times New Roman" panose="02020603050405020304" pitchFamily="18" charset="0"/>
              </a:rPr>
              <a:t>Choose appropriate level of abstraction</a:t>
            </a:r>
          </a:p>
          <a:p>
            <a:pPr>
              <a:spcBef>
                <a:spcPts val="800"/>
              </a:spcBef>
            </a:pPr>
            <a:r>
              <a:rPr lang="en-US" dirty="0">
                <a:ea typeface="Cambria Math" panose="02040503050406030204" pitchFamily="18" charset="0"/>
                <a:cs typeface="Times New Roman" panose="02020603050405020304" pitchFamily="18" charset="0"/>
              </a:rPr>
              <a:t>Divide and conquer as necessary</a:t>
            </a:r>
          </a:p>
          <a:p>
            <a:pPr>
              <a:spcBef>
                <a:spcPts val="800"/>
              </a:spcBef>
            </a:pPr>
            <a:r>
              <a:rPr lang="en-US" dirty="0">
                <a:ea typeface="Cambria Math" panose="02040503050406030204" pitchFamily="18" charset="0"/>
                <a:cs typeface="Times New Roman" panose="02020603050405020304" pitchFamily="18" charset="0"/>
              </a:rPr>
              <a:t>Effects may or may not be mutually exclusive</a:t>
            </a:r>
          </a:p>
        </p:txBody>
      </p:sp>
      <p:sp>
        <p:nvSpPr>
          <p:cNvPr id="6" name="Wave 5">
            <a:extLst>
              <a:ext uri="{FF2B5EF4-FFF2-40B4-BE49-F238E27FC236}">
                <a16:creationId xmlns:a16="http://schemas.microsoft.com/office/drawing/2014/main" id="{17E4187E-5737-6943-8A82-D81FA169FA38}"/>
              </a:ext>
            </a:extLst>
          </p:cNvPr>
          <p:cNvSpPr/>
          <p:nvPr/>
        </p:nvSpPr>
        <p:spPr>
          <a:xfrm>
            <a:off x="7475833" y="524581"/>
            <a:ext cx="1022889" cy="963256"/>
          </a:xfrm>
          <a:prstGeom prst="wave">
            <a:avLst/>
          </a:prstGeom>
          <a:solidFill>
            <a:schemeClr val="accent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#1</a:t>
            </a:r>
          </a:p>
        </p:txBody>
      </p:sp>
    </p:spTree>
    <p:extLst>
      <p:ext uri="{BB962C8B-B14F-4D97-AF65-F5344CB8AC3E}">
        <p14:creationId xmlns:p14="http://schemas.microsoft.com/office/powerpoint/2010/main" val="2026631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Cause-Effect Analysis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altLang="en-US" sz="2200" u="sng" dirty="0">
                <a:solidFill>
                  <a:schemeClr val="accent3"/>
                </a:solidFill>
                <a:cs typeface="Times New Roman" panose="02020603050405020304" pitchFamily="18" charset="0"/>
              </a:rPr>
              <a:t>Second</a:t>
            </a:r>
            <a:r>
              <a:rPr lang="en-US" altLang="en-US" sz="2200" dirty="0">
                <a:cs typeface="Times New Roman" panose="02020603050405020304" pitchFamily="18" charset="0"/>
              </a:rPr>
              <a:t>:  deduce </a:t>
            </a:r>
            <a:r>
              <a:rPr lang="en-US" altLang="en-US" sz="2200" b="1" dirty="0">
                <a:solidFill>
                  <a:schemeClr val="accent3"/>
                </a:solidFill>
                <a:cs typeface="Times New Roman" panose="02020603050405020304" pitchFamily="18" charset="0"/>
              </a:rPr>
              <a:t>Logical Relationships</a:t>
            </a:r>
            <a:r>
              <a:rPr lang="en-US" altLang="en-US" sz="2200" dirty="0">
                <a:cs typeface="Times New Roman" panose="02020603050405020304" pitchFamily="18" charset="0"/>
              </a:rPr>
              <a:t> and </a:t>
            </a:r>
            <a:r>
              <a:rPr lang="en-US" altLang="en-US" sz="2200" b="1" dirty="0">
                <a:solidFill>
                  <a:schemeClr val="accent3"/>
                </a:solidFill>
                <a:cs typeface="Times New Roman" panose="02020603050405020304" pitchFamily="18" charset="0"/>
              </a:rPr>
              <a:t>Constraints</a:t>
            </a:r>
          </a:p>
          <a:p>
            <a:pPr>
              <a:spcBef>
                <a:spcPts val="800"/>
              </a:spcBef>
            </a:pPr>
            <a:r>
              <a:rPr lang="en-US" altLang="en-US" dirty="0">
                <a:cs typeface="Times New Roman" panose="02020603050405020304" pitchFamily="18" charset="0"/>
              </a:rPr>
              <a:t>Relationships take the form of </a:t>
            </a:r>
            <a:r>
              <a:rPr lang="en-US" altLang="en-US" i="1" dirty="0">
                <a:cs typeface="Times New Roman" panose="02020603050405020304" pitchFamily="18" charset="0"/>
              </a:rPr>
              <a:t>conditionals</a:t>
            </a:r>
            <a:r>
              <a:rPr lang="en-US" altLang="en-US" dirty="0">
                <a:cs typeface="Times New Roman" panose="02020603050405020304" pitchFamily="18" charset="0"/>
              </a:rPr>
              <a:t> and utilize the logical operators AND, OR, and NOT.</a:t>
            </a:r>
          </a:p>
          <a:p>
            <a:pPr>
              <a:spcBef>
                <a:spcPts val="800"/>
              </a:spcBef>
            </a:pPr>
            <a:r>
              <a:rPr lang="en-US" altLang="en-US" i="1" dirty="0">
                <a:cs typeface="Times New Roman" panose="02020603050405020304" pitchFamily="18" charset="0"/>
              </a:rPr>
              <a:t>Constraints</a:t>
            </a:r>
            <a:r>
              <a:rPr lang="en-US" altLang="en-US" dirty="0">
                <a:cs typeface="Times New Roman" panose="02020603050405020304" pitchFamily="18" charset="0"/>
              </a:rPr>
              <a:t> describe relationships among Causes or Effects that allow for the identification of </a:t>
            </a:r>
            <a:r>
              <a:rPr lang="en-US" altLang="en-US" i="1" dirty="0">
                <a:cs typeface="Times New Roman" panose="02020603050405020304" pitchFamily="18" charset="0"/>
              </a:rPr>
              <a:t>impossible combinations</a:t>
            </a:r>
            <a:r>
              <a:rPr lang="en-US" altLang="en-US" dirty="0">
                <a:cs typeface="Times New Roman" panose="02020603050405020304" pitchFamily="18" charset="0"/>
              </a:rPr>
              <a:t>.</a:t>
            </a:r>
            <a:endParaRPr lang="en-US" dirty="0"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800"/>
              </a:spcBef>
            </a:pPr>
            <a:r>
              <a:rPr lang="en-US" altLang="en-US" dirty="0">
                <a:cs typeface="Times New Roman" panose="02020603050405020304" pitchFamily="18" charset="0"/>
              </a:rPr>
              <a:t>Boolean </a:t>
            </a:r>
            <a:r>
              <a:rPr lang="en-US" altLang="en-US" i="1" dirty="0">
                <a:cs typeface="Times New Roman" panose="02020603050405020304" pitchFamily="18" charset="0"/>
              </a:rPr>
              <a:t>graphs</a:t>
            </a:r>
            <a:r>
              <a:rPr lang="en-US" altLang="en-US" dirty="0">
                <a:cs typeface="Times New Roman" panose="02020603050405020304" pitchFamily="18" charset="0"/>
              </a:rPr>
              <a:t> provide a convenient and economical way to </a:t>
            </a:r>
            <a:r>
              <a:rPr lang="en-US" altLang="en-US" i="1" dirty="0">
                <a:cs typeface="Times New Roman" panose="02020603050405020304" pitchFamily="18" charset="0"/>
              </a:rPr>
              <a:t>visualize</a:t>
            </a:r>
            <a:r>
              <a:rPr lang="en-US" altLang="en-US" dirty="0">
                <a:cs typeface="Times New Roman" panose="02020603050405020304" pitchFamily="18" charset="0"/>
              </a:rPr>
              <a:t> Cause-Effect relationships.</a:t>
            </a:r>
            <a:endParaRPr lang="en-US" dirty="0"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Wave 4">
            <a:extLst>
              <a:ext uri="{FF2B5EF4-FFF2-40B4-BE49-F238E27FC236}">
                <a16:creationId xmlns:a16="http://schemas.microsoft.com/office/drawing/2014/main" id="{AB29F5B9-DD4B-6D4D-A91F-F9F07C976C56}"/>
              </a:ext>
            </a:extLst>
          </p:cNvPr>
          <p:cNvSpPr/>
          <p:nvPr/>
        </p:nvSpPr>
        <p:spPr>
          <a:xfrm>
            <a:off x="7475833" y="524581"/>
            <a:ext cx="1022889" cy="963256"/>
          </a:xfrm>
          <a:prstGeom prst="wave">
            <a:avLst/>
          </a:prstGeom>
          <a:solidFill>
            <a:schemeClr val="accent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109030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Cause-Effect Analysis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altLang="en-US" sz="2200" u="sng" dirty="0">
                <a:solidFill>
                  <a:schemeClr val="accent3"/>
                </a:solidFill>
                <a:cs typeface="Times New Roman" panose="02020603050405020304" pitchFamily="18" charset="0"/>
              </a:rPr>
              <a:t>Third</a:t>
            </a:r>
            <a:r>
              <a:rPr lang="en-US" altLang="en-US" sz="2200" dirty="0">
                <a:cs typeface="Times New Roman" panose="02020603050405020304" pitchFamily="18" charset="0"/>
              </a:rPr>
              <a:t>:  identify an appropriate </a:t>
            </a:r>
            <a:r>
              <a:rPr lang="en-US" altLang="en-US" sz="2200" b="1" dirty="0">
                <a:solidFill>
                  <a:schemeClr val="accent3"/>
                </a:solidFill>
                <a:cs typeface="Times New Roman" panose="02020603050405020304" pitchFamily="18" charset="0"/>
              </a:rPr>
              <a:t>test case selection strategy</a:t>
            </a:r>
          </a:p>
          <a:p>
            <a:pPr>
              <a:spcBef>
                <a:spcPts val="800"/>
              </a:spcBef>
            </a:pPr>
            <a:r>
              <a:rPr lang="en-US" altLang="en-US" dirty="0">
                <a:cs typeface="Times New Roman" panose="02020603050405020304" pitchFamily="18" charset="0"/>
              </a:rPr>
              <a:t>Determines the </a:t>
            </a:r>
            <a:r>
              <a:rPr lang="en-US" altLang="en-US" i="1" dirty="0">
                <a:cs typeface="Times New Roman" panose="02020603050405020304" pitchFamily="18" charset="0"/>
              </a:rPr>
              <a:t>number</a:t>
            </a:r>
            <a:r>
              <a:rPr lang="en-US" altLang="en-US" dirty="0">
                <a:cs typeface="Times New Roman" panose="02020603050405020304" pitchFamily="18" charset="0"/>
              </a:rPr>
              <a:t> and nature of Cause-combinations to be considered for each </a:t>
            </a:r>
            <a:r>
              <a:rPr lang="en-US" altLang="en-US" i="1" dirty="0">
                <a:cs typeface="Times New Roman" panose="02020603050405020304" pitchFamily="18" charset="0"/>
              </a:rPr>
              <a:t>Effect</a:t>
            </a:r>
            <a:r>
              <a:rPr lang="en-US" altLang="en-US" dirty="0">
                <a:cs typeface="Times New Roman" panose="02020603050405020304" pitchFamily="18" charset="0"/>
              </a:rPr>
              <a:t>.</a:t>
            </a:r>
          </a:p>
          <a:p>
            <a:pPr>
              <a:spcBef>
                <a:spcPts val="800"/>
              </a:spcBef>
            </a:pPr>
            <a:r>
              <a:rPr lang="en-US" altLang="en-US" dirty="0">
                <a:cs typeface="Times New Roman" panose="02020603050405020304" pitchFamily="18" charset="0"/>
              </a:rPr>
              <a:t>Strategies can be designed to meet a variety of coverage requirements/cost constraints.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sz="2000" u="sng" dirty="0">
                <a:ea typeface="Cambria Math" panose="020405030504060302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ea typeface="Cambria Math" panose="02040503050406030204" pitchFamily="18" charset="0"/>
                <a:cs typeface="Times New Roman" panose="02020603050405020304" pitchFamily="18" charset="0"/>
              </a:rPr>
              <a:t>ll </a:t>
            </a:r>
            <a:r>
              <a:rPr lang="en-US" sz="2000" u="sng" dirty="0">
                <a:ea typeface="Cambria Math" panose="02040503050406030204" pitchFamily="18" charset="0"/>
                <a:cs typeface="Times New Roman" panose="02020603050405020304" pitchFamily="18" charset="0"/>
              </a:rPr>
              <a:t>F</a:t>
            </a:r>
            <a:r>
              <a:rPr lang="en-US" sz="2000" dirty="0">
                <a:ea typeface="Cambria Math" panose="02040503050406030204" pitchFamily="18" charset="0"/>
                <a:cs typeface="Times New Roman" panose="02020603050405020304" pitchFamily="18" charset="0"/>
              </a:rPr>
              <a:t>easible </a:t>
            </a:r>
            <a:r>
              <a:rPr lang="en-US" sz="2000" u="sng" dirty="0">
                <a:ea typeface="Cambria Math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2000" dirty="0">
                <a:ea typeface="Cambria Math" panose="02040503050406030204" pitchFamily="18" charset="0"/>
                <a:cs typeface="Times New Roman" panose="02020603050405020304" pitchFamily="18" charset="0"/>
              </a:rPr>
              <a:t>ombinations of </a:t>
            </a:r>
            <a:r>
              <a:rPr lang="en-US" sz="2000" u="sng" dirty="0">
                <a:ea typeface="Cambria Math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2000" dirty="0">
                <a:ea typeface="Cambria Math" panose="02040503050406030204" pitchFamily="18" charset="0"/>
                <a:cs typeface="Times New Roman" panose="02020603050405020304" pitchFamily="18" charset="0"/>
              </a:rPr>
              <a:t>auses (AFCC)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sz="2000" u="sng" dirty="0">
                <a:ea typeface="Cambria Math" panose="020405030504060302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ea typeface="Cambria Math" panose="02040503050406030204" pitchFamily="18" charset="0"/>
                <a:cs typeface="Times New Roman" panose="02020603050405020304" pitchFamily="18" charset="0"/>
              </a:rPr>
              <a:t>ll </a:t>
            </a:r>
            <a:r>
              <a:rPr lang="en-US" sz="2000" u="sng" dirty="0">
                <a:ea typeface="Cambria Math" panose="02040503050406030204" pitchFamily="18" charset="0"/>
                <a:cs typeface="Times New Roman" panose="02020603050405020304" pitchFamily="18" charset="0"/>
              </a:rPr>
              <a:t>E</a:t>
            </a:r>
            <a:r>
              <a:rPr lang="en-US" sz="2000" dirty="0">
                <a:ea typeface="Cambria Math" panose="02040503050406030204" pitchFamily="18" charset="0"/>
                <a:cs typeface="Times New Roman" panose="02020603050405020304" pitchFamily="18" charset="0"/>
              </a:rPr>
              <a:t>ffects covered with the </a:t>
            </a:r>
            <a:r>
              <a:rPr lang="en-US" sz="2000" u="sng" dirty="0">
                <a:ea typeface="Cambria Math" panose="02040503050406030204" pitchFamily="18" charset="0"/>
                <a:cs typeface="Times New Roman" panose="02020603050405020304" pitchFamily="18" charset="0"/>
              </a:rPr>
              <a:t>M</a:t>
            </a:r>
            <a:r>
              <a:rPr lang="en-US" sz="2000" dirty="0">
                <a:ea typeface="Cambria Math" panose="02040503050406030204" pitchFamily="18" charset="0"/>
                <a:cs typeface="Times New Roman" panose="02020603050405020304" pitchFamily="18" charset="0"/>
              </a:rPr>
              <a:t>inimum number of test </a:t>
            </a:r>
            <a:r>
              <a:rPr lang="en-US" sz="2000" u="sng" dirty="0">
                <a:ea typeface="Cambria Math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2000" dirty="0">
                <a:ea typeface="Cambria Math" panose="02040503050406030204" pitchFamily="18" charset="0"/>
                <a:cs typeface="Times New Roman" panose="02020603050405020304" pitchFamily="18" charset="0"/>
              </a:rPr>
              <a:t>ases (AEMC)</a:t>
            </a:r>
          </a:p>
        </p:txBody>
      </p:sp>
      <p:sp>
        <p:nvSpPr>
          <p:cNvPr id="4" name="Wave 3">
            <a:extLst>
              <a:ext uri="{FF2B5EF4-FFF2-40B4-BE49-F238E27FC236}">
                <a16:creationId xmlns:a16="http://schemas.microsoft.com/office/drawing/2014/main" id="{E18A5FBC-D6AC-3E4D-8160-5DC8C35433A9}"/>
              </a:ext>
            </a:extLst>
          </p:cNvPr>
          <p:cNvSpPr/>
          <p:nvPr/>
        </p:nvSpPr>
        <p:spPr>
          <a:xfrm>
            <a:off x="7475833" y="524581"/>
            <a:ext cx="1022889" cy="963256"/>
          </a:xfrm>
          <a:prstGeom prst="wave">
            <a:avLst/>
          </a:prstGeom>
          <a:solidFill>
            <a:schemeClr val="accent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#3</a:t>
            </a:r>
          </a:p>
        </p:txBody>
      </p:sp>
    </p:spTree>
    <p:extLst>
      <p:ext uri="{BB962C8B-B14F-4D97-AF65-F5344CB8AC3E}">
        <p14:creationId xmlns:p14="http://schemas.microsoft.com/office/powerpoint/2010/main" val="3487149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Cause-Effect Analysis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altLang="en-US" sz="2200" u="sng" dirty="0">
                <a:solidFill>
                  <a:schemeClr val="accent3"/>
                </a:solidFill>
                <a:cs typeface="Times New Roman" panose="02020603050405020304" pitchFamily="18" charset="0"/>
              </a:rPr>
              <a:t>Fourth</a:t>
            </a:r>
            <a:r>
              <a:rPr lang="en-US" altLang="en-US" sz="2200" dirty="0">
                <a:cs typeface="Times New Roman" panose="02020603050405020304" pitchFamily="18" charset="0"/>
              </a:rPr>
              <a:t>:  construct a </a:t>
            </a:r>
            <a:r>
              <a:rPr lang="en-US" altLang="en-US" sz="2200" b="1" dirty="0">
                <a:solidFill>
                  <a:schemeClr val="accent3"/>
                </a:solidFill>
                <a:cs typeface="Times New Roman" panose="02020603050405020304" pitchFamily="18" charset="0"/>
              </a:rPr>
              <a:t>test coverage matrix</a:t>
            </a:r>
          </a:p>
          <a:p>
            <a:pPr>
              <a:spcBef>
                <a:spcPts val="800"/>
              </a:spcBef>
            </a:pPr>
            <a:r>
              <a:rPr lang="en-US" altLang="en-US" dirty="0">
                <a:cs typeface="Times New Roman" panose="02020603050405020304" pitchFamily="18" charset="0"/>
              </a:rPr>
              <a:t>Involves </a:t>
            </a:r>
            <a:r>
              <a:rPr lang="en-US" altLang="en-US" i="1" dirty="0">
                <a:solidFill>
                  <a:schemeClr val="accent3"/>
                </a:solidFill>
                <a:cs typeface="Times New Roman" panose="02020603050405020304" pitchFamily="18" charset="0"/>
              </a:rPr>
              <a:t>tracing</a:t>
            </a:r>
            <a:r>
              <a:rPr lang="en-US" altLang="en-US" dirty="0">
                <a:cs typeface="Times New Roman" panose="02020603050405020304" pitchFamily="18" charset="0"/>
              </a:rPr>
              <a:t> through the Cause-Effect relationships to identify combinations of </a:t>
            </a:r>
            <a:r>
              <a:rPr lang="en-US" altLang="en-US" i="1" dirty="0">
                <a:solidFill>
                  <a:schemeClr val="accent3"/>
                </a:solidFill>
                <a:cs typeface="Times New Roman" panose="02020603050405020304" pitchFamily="18" charset="0"/>
              </a:rPr>
              <a:t>Causes resulting in each Effect</a:t>
            </a:r>
            <a:r>
              <a:rPr lang="en-US" altLang="en-US" dirty="0">
                <a:cs typeface="Times New Roman" panose="02020603050405020304" pitchFamily="18" charset="0"/>
              </a:rPr>
              <a:t> according to the selection strategy chosen.</a:t>
            </a:r>
          </a:p>
          <a:p>
            <a:pPr>
              <a:spcBef>
                <a:spcPts val="800"/>
              </a:spcBef>
            </a:pPr>
            <a:r>
              <a:rPr lang="en-US" altLang="en-US" dirty="0">
                <a:cs typeface="Times New Roman" panose="02020603050405020304" pitchFamily="18" charset="0"/>
              </a:rPr>
              <a:t>This can be extremely tedious…</a:t>
            </a:r>
            <a:endParaRPr lang="en-US" dirty="0"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Wave 3">
            <a:extLst>
              <a:ext uri="{FF2B5EF4-FFF2-40B4-BE49-F238E27FC236}">
                <a16:creationId xmlns:a16="http://schemas.microsoft.com/office/drawing/2014/main" id="{359A67FA-E19E-264A-9240-3C65C49DE811}"/>
              </a:ext>
            </a:extLst>
          </p:cNvPr>
          <p:cNvSpPr/>
          <p:nvPr/>
        </p:nvSpPr>
        <p:spPr>
          <a:xfrm>
            <a:off x="7475833" y="524581"/>
            <a:ext cx="1022889" cy="963256"/>
          </a:xfrm>
          <a:prstGeom prst="wave">
            <a:avLst/>
          </a:prstGeom>
          <a:solidFill>
            <a:schemeClr val="accent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#4</a:t>
            </a:r>
          </a:p>
        </p:txBody>
      </p:sp>
    </p:spTree>
    <p:extLst>
      <p:ext uri="{BB962C8B-B14F-4D97-AF65-F5344CB8AC3E}">
        <p14:creationId xmlns:p14="http://schemas.microsoft.com/office/powerpoint/2010/main" val="888378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Cause-Effect Analysis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sz="2200" dirty="0"/>
              <a:t>Myers’ guidelines for identifying Causes and Effects:</a:t>
            </a:r>
            <a:endParaRPr lang="en-US" altLang="en-US" sz="2200" b="1" dirty="0">
              <a:cs typeface="Times New Roman" panose="02020603050405020304" pitchFamily="18" charset="0"/>
            </a:endParaRPr>
          </a:p>
          <a:p>
            <a:pPr>
              <a:spcBef>
                <a:spcPts val="800"/>
              </a:spcBef>
            </a:pPr>
            <a:r>
              <a:rPr lang="en-US" u="sng" dirty="0"/>
              <a:t>Underline</a:t>
            </a:r>
            <a:r>
              <a:rPr lang="en-US" dirty="0"/>
              <a:t> words or phrases in the specification that correspond to </a:t>
            </a:r>
            <a:r>
              <a:rPr lang="en-US" i="1" dirty="0"/>
              <a:t>input</a:t>
            </a:r>
            <a:r>
              <a:rPr lang="en-US" dirty="0"/>
              <a:t> and </a:t>
            </a:r>
            <a:r>
              <a:rPr lang="en-US" i="1" dirty="0"/>
              <a:t>output conditions</a:t>
            </a:r>
            <a:r>
              <a:rPr lang="en-US" dirty="0"/>
              <a:t> or changes in state.</a:t>
            </a:r>
          </a:p>
          <a:p>
            <a:pPr>
              <a:spcBef>
                <a:spcPts val="800"/>
              </a:spcBef>
            </a:pPr>
            <a:r>
              <a:rPr lang="en-US" i="1" dirty="0"/>
              <a:t>List</a:t>
            </a:r>
            <a:r>
              <a:rPr lang="en-US" dirty="0"/>
              <a:t> each Cause and Effect. </a:t>
            </a:r>
          </a:p>
          <a:p>
            <a:pPr>
              <a:spcBef>
                <a:spcPts val="800"/>
              </a:spcBef>
            </a:pPr>
            <a:r>
              <a:rPr lang="en-US" dirty="0"/>
              <a:t>Assign a </a:t>
            </a:r>
            <a:r>
              <a:rPr lang="en-US" i="1" dirty="0"/>
              <a:t>unique number</a:t>
            </a:r>
            <a:r>
              <a:rPr lang="en-US" dirty="0"/>
              <a:t> to each (separate number ranges </a:t>
            </a:r>
            <a:r>
              <a:rPr lang="en-US" i="1" dirty="0"/>
              <a:t>differentiate</a:t>
            </a:r>
            <a:r>
              <a:rPr lang="en-US" dirty="0"/>
              <a:t> Causes </a:t>
            </a:r>
            <a:r>
              <a:rPr lang="en-US" i="1" dirty="0"/>
              <a:t>from</a:t>
            </a:r>
            <a:r>
              <a:rPr lang="en-US" dirty="0"/>
              <a:t> Effects).</a:t>
            </a:r>
          </a:p>
        </p:txBody>
      </p:sp>
    </p:spTree>
    <p:extLst>
      <p:ext uri="{BB962C8B-B14F-4D97-AF65-F5344CB8AC3E}">
        <p14:creationId xmlns:p14="http://schemas.microsoft.com/office/powerpoint/2010/main" val="939115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Identify Causes and Effects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504465"/>
            <a:ext cx="8488264" cy="476735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dirty="0"/>
              <a:t>For our </a:t>
            </a:r>
            <a:r>
              <a:rPr lang="en-US" i="1" u="sng" dirty="0"/>
              <a:t>City Tax</a:t>
            </a:r>
            <a:r>
              <a:rPr lang="en-US" dirty="0"/>
              <a:t> Specification [ignoring the </a:t>
            </a:r>
            <a:r>
              <a:rPr lang="en-US" i="1" dirty="0"/>
              <a:t>unspecified</a:t>
            </a:r>
            <a:r>
              <a:rPr lang="en-US" dirty="0"/>
              <a:t> “invalid” inputs]:</a:t>
            </a:r>
            <a:endParaRPr lang="en-US" altLang="en-US" b="1" dirty="0"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8E509052-3FEA-6147-B06E-C2F95E1E19C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24831950"/>
                  </p:ext>
                </p:extLst>
              </p:nvPr>
            </p:nvGraphicFramePr>
            <p:xfrm>
              <a:off x="1889783" y="2301966"/>
              <a:ext cx="5166522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713">
                      <a:extLst>
                        <a:ext uri="{9D8B030D-6E8A-4147-A177-3AD203B41FA5}">
                          <a16:colId xmlns:a16="http://schemas.microsoft.com/office/drawing/2014/main" val="2502947842"/>
                        </a:ext>
                      </a:extLst>
                    </a:gridCol>
                    <a:gridCol w="2556783">
                      <a:extLst>
                        <a:ext uri="{9D8B030D-6E8A-4147-A177-3AD203B41FA5}">
                          <a16:colId xmlns:a16="http://schemas.microsoft.com/office/drawing/2014/main" val="300721180"/>
                        </a:ext>
                      </a:extLst>
                    </a:gridCol>
                    <a:gridCol w="628650">
                      <a:extLst>
                        <a:ext uri="{9D8B030D-6E8A-4147-A177-3AD203B41FA5}">
                          <a16:colId xmlns:a16="http://schemas.microsoft.com/office/drawing/2014/main" val="1278901225"/>
                        </a:ext>
                      </a:extLst>
                    </a:gridCol>
                    <a:gridCol w="1476376">
                      <a:extLst>
                        <a:ext uri="{9D8B030D-6E8A-4147-A177-3AD203B41FA5}">
                          <a16:colId xmlns:a16="http://schemas.microsoft.com/office/drawing/2014/main" val="2962682506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CAUSES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EFFECTS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887061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(1)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Non-Resident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(11)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1%</m:t>
                              </m:r>
                            </m:oMath>
                          </a14:m>
                          <a:r>
                            <a:rPr lang="en-US" dirty="0"/>
                            <a:t> tax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220558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(2)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Resident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(12)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3%</m:t>
                              </m:r>
                            </m:oMath>
                          </a14:m>
                          <a:r>
                            <a:rPr lang="en-US" dirty="0"/>
                            <a:t> tax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5121095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(3)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𝑝𝑎𝑦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&lt;$30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endParaRPr lang="en-US" dirty="0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(13)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5%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tax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2809580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(4)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$30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𝑝𝑎𝑦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&lt;$50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endParaRPr lang="en-US" dirty="0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6749802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(5)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$50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𝑝𝑎𝑦</m:t>
                              </m:r>
                            </m:oMath>
                          </a14:m>
                          <a:endParaRPr lang="en-US" dirty="0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097011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8E509052-3FEA-6147-B06E-C2F95E1E19C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24831950"/>
                  </p:ext>
                </p:extLst>
              </p:nvPr>
            </p:nvGraphicFramePr>
            <p:xfrm>
              <a:off x="1889783" y="2301966"/>
              <a:ext cx="5166522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713">
                      <a:extLst>
                        <a:ext uri="{9D8B030D-6E8A-4147-A177-3AD203B41FA5}">
                          <a16:colId xmlns:a16="http://schemas.microsoft.com/office/drawing/2014/main" val="2502947842"/>
                        </a:ext>
                      </a:extLst>
                    </a:gridCol>
                    <a:gridCol w="2556783">
                      <a:extLst>
                        <a:ext uri="{9D8B030D-6E8A-4147-A177-3AD203B41FA5}">
                          <a16:colId xmlns:a16="http://schemas.microsoft.com/office/drawing/2014/main" val="300721180"/>
                        </a:ext>
                      </a:extLst>
                    </a:gridCol>
                    <a:gridCol w="628650">
                      <a:extLst>
                        <a:ext uri="{9D8B030D-6E8A-4147-A177-3AD203B41FA5}">
                          <a16:colId xmlns:a16="http://schemas.microsoft.com/office/drawing/2014/main" val="1278901225"/>
                        </a:ext>
                      </a:extLst>
                    </a:gridCol>
                    <a:gridCol w="1476376">
                      <a:extLst>
                        <a:ext uri="{9D8B030D-6E8A-4147-A177-3AD203B41FA5}">
                          <a16:colId xmlns:a16="http://schemas.microsoft.com/office/drawing/2014/main" val="2962682506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CAUSES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EFFECTS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887061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(1)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Non-Resident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(11)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49573" t="-103333" r="-2564" b="-4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0558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(2)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Resident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(12)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249573" t="-210345" r="-2564" b="-3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21095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(3)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20297" t="-310345" r="-83663" b="-2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(13)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249573" t="-310345" r="-2564" b="-2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09580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(4)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20297" t="-396667" r="-83663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6749802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(5)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297" t="-513793" r="-83663" b="-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0970112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Wave 4">
            <a:extLst>
              <a:ext uri="{FF2B5EF4-FFF2-40B4-BE49-F238E27FC236}">
                <a16:creationId xmlns:a16="http://schemas.microsoft.com/office/drawing/2014/main" id="{83B7BA44-1561-9B4F-9EA5-44BE7BDA5DFC}"/>
              </a:ext>
            </a:extLst>
          </p:cNvPr>
          <p:cNvSpPr/>
          <p:nvPr/>
        </p:nvSpPr>
        <p:spPr>
          <a:xfrm>
            <a:off x="7475833" y="524581"/>
            <a:ext cx="1022889" cy="963256"/>
          </a:xfrm>
          <a:prstGeom prst="wave">
            <a:avLst/>
          </a:prstGeom>
          <a:solidFill>
            <a:schemeClr val="accent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#1</a:t>
            </a:r>
          </a:p>
        </p:txBody>
      </p:sp>
    </p:spTree>
    <p:extLst>
      <p:ext uri="{BB962C8B-B14F-4D97-AF65-F5344CB8AC3E}">
        <p14:creationId xmlns:p14="http://schemas.microsoft.com/office/powerpoint/2010/main" val="1857244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Step #2</a:t>
            </a:r>
            <a:endParaRPr lang="en-US" dirty="0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0"/>
              </p:nvPr>
            </p:nvSpPr>
            <p:spPr>
              <a:xfrm>
                <a:off x="327868" y="1361590"/>
                <a:ext cx="8488264" cy="3530450"/>
              </a:xfrm>
            </p:spPr>
            <p:txBody>
              <a:bodyPr/>
              <a:lstStyle/>
              <a:p>
                <a:pPr marL="0" indent="0">
                  <a:spcBef>
                    <a:spcPts val="800"/>
                  </a:spcBef>
                  <a:buNone/>
                </a:pPr>
                <a:r>
                  <a:rPr lang="en-US" altLang="en-US" sz="2200" i="1" dirty="0">
                    <a:solidFill>
                      <a:schemeClr val="accent3"/>
                    </a:solidFill>
                    <a:cs typeface="Times New Roman" panose="02020603050405020304" pitchFamily="18" charset="0"/>
                  </a:rPr>
                  <a:t>Conditionals</a:t>
                </a:r>
                <a:r>
                  <a:rPr lang="en-US" altLang="en-US" sz="2200" dirty="0"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deducible from specification:</a:t>
                </a:r>
              </a:p>
              <a:p>
                <a:pPr>
                  <a:spcBef>
                    <a:spcPts val="800"/>
                  </a:spcBef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∧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11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800"/>
                  </a:spcBef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800"/>
                  </a:spcBef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327868" y="1361590"/>
                <a:ext cx="8488264" cy="3530450"/>
              </a:xfrm>
              <a:blipFill>
                <a:blip r:embed="rId2"/>
                <a:stretch>
                  <a:fillRect l="-896" t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Wave 4">
            <a:extLst>
              <a:ext uri="{FF2B5EF4-FFF2-40B4-BE49-F238E27FC236}">
                <a16:creationId xmlns:a16="http://schemas.microsoft.com/office/drawing/2014/main" id="{AB29F5B9-DD4B-6D4D-A91F-F9F07C976C56}"/>
              </a:ext>
            </a:extLst>
          </p:cNvPr>
          <p:cNvSpPr/>
          <p:nvPr/>
        </p:nvSpPr>
        <p:spPr>
          <a:xfrm>
            <a:off x="7475833" y="524581"/>
            <a:ext cx="1022889" cy="963256"/>
          </a:xfrm>
          <a:prstGeom prst="wave">
            <a:avLst/>
          </a:prstGeom>
          <a:solidFill>
            <a:schemeClr val="accent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#2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A8117F4F-410F-3046-B6E2-EB61CA09F8F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42666290"/>
                  </p:ext>
                </p:extLst>
              </p:nvPr>
            </p:nvGraphicFramePr>
            <p:xfrm>
              <a:off x="3332200" y="2543144"/>
              <a:ext cx="5166522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713">
                      <a:extLst>
                        <a:ext uri="{9D8B030D-6E8A-4147-A177-3AD203B41FA5}">
                          <a16:colId xmlns:a16="http://schemas.microsoft.com/office/drawing/2014/main" val="2502947842"/>
                        </a:ext>
                      </a:extLst>
                    </a:gridCol>
                    <a:gridCol w="2556783">
                      <a:extLst>
                        <a:ext uri="{9D8B030D-6E8A-4147-A177-3AD203B41FA5}">
                          <a16:colId xmlns:a16="http://schemas.microsoft.com/office/drawing/2014/main" val="300721180"/>
                        </a:ext>
                      </a:extLst>
                    </a:gridCol>
                    <a:gridCol w="628650">
                      <a:extLst>
                        <a:ext uri="{9D8B030D-6E8A-4147-A177-3AD203B41FA5}">
                          <a16:colId xmlns:a16="http://schemas.microsoft.com/office/drawing/2014/main" val="1278901225"/>
                        </a:ext>
                      </a:extLst>
                    </a:gridCol>
                    <a:gridCol w="1476376">
                      <a:extLst>
                        <a:ext uri="{9D8B030D-6E8A-4147-A177-3AD203B41FA5}">
                          <a16:colId xmlns:a16="http://schemas.microsoft.com/office/drawing/2014/main" val="2962682506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CAUSES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EFFECTS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887061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(1)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Non-Resident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(11)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1%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tax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220558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(2)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Resident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(12)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3%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tax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5121095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(3)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𝑝𝑎𝑦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&lt;$30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endParaRPr lang="en-US" dirty="0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(13)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5%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tax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2809580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(4)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$30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𝑝𝑎𝑦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&lt;$50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endParaRPr lang="en-US" dirty="0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6749802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(5)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$50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𝑝𝑎𝑦</m:t>
                              </m:r>
                            </m:oMath>
                          </a14:m>
                          <a:endParaRPr lang="en-US" dirty="0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097011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A8117F4F-410F-3046-B6E2-EB61CA09F8F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42666290"/>
                  </p:ext>
                </p:extLst>
              </p:nvPr>
            </p:nvGraphicFramePr>
            <p:xfrm>
              <a:off x="3332200" y="2543144"/>
              <a:ext cx="5166522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713">
                      <a:extLst>
                        <a:ext uri="{9D8B030D-6E8A-4147-A177-3AD203B41FA5}">
                          <a16:colId xmlns:a16="http://schemas.microsoft.com/office/drawing/2014/main" val="2502947842"/>
                        </a:ext>
                      </a:extLst>
                    </a:gridCol>
                    <a:gridCol w="2556783">
                      <a:extLst>
                        <a:ext uri="{9D8B030D-6E8A-4147-A177-3AD203B41FA5}">
                          <a16:colId xmlns:a16="http://schemas.microsoft.com/office/drawing/2014/main" val="300721180"/>
                        </a:ext>
                      </a:extLst>
                    </a:gridCol>
                    <a:gridCol w="628650">
                      <a:extLst>
                        <a:ext uri="{9D8B030D-6E8A-4147-A177-3AD203B41FA5}">
                          <a16:colId xmlns:a16="http://schemas.microsoft.com/office/drawing/2014/main" val="1278901225"/>
                        </a:ext>
                      </a:extLst>
                    </a:gridCol>
                    <a:gridCol w="1476376">
                      <a:extLst>
                        <a:ext uri="{9D8B030D-6E8A-4147-A177-3AD203B41FA5}">
                          <a16:colId xmlns:a16="http://schemas.microsoft.com/office/drawing/2014/main" val="2962682506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CAUSES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EFFECTS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887061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(1)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Non-Resident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(11)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249573" t="-103333" r="-1709" b="-4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0558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(2)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Resident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(12)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249573" t="-210345" r="-1709" b="-3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21095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(3)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20297" t="-310345" r="-83168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(13)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249573" t="-310345" r="-1709" b="-2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09580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(4)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20297" t="-396667" r="-83168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6749802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(5)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297" t="-513793" r="-83168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0970112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64983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Testing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Test Driven Development (TDD)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Unit Testing Phase [Level]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Techniques</a:t>
            </a:r>
          </a:p>
          <a:p>
            <a:pPr marL="0" indent="0">
              <a:spcBef>
                <a:spcPts val="800"/>
              </a:spcBef>
              <a:buNone/>
            </a:pPr>
            <a:endParaRPr lang="en-US" dirty="0">
              <a:latin typeface="Cambria" panose="02040503050406030204" pitchFamily="18" charset="0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en-US" i="1" dirty="0">
                <a:latin typeface="Cambria" panose="02040503050406030204" pitchFamily="18" charset="0"/>
              </a:rPr>
              <a:t>There is both art [creativity] and procedure to testing.</a:t>
            </a:r>
          </a:p>
        </p:txBody>
      </p:sp>
    </p:spTree>
    <p:extLst>
      <p:ext uri="{BB962C8B-B14F-4D97-AF65-F5344CB8AC3E}">
        <p14:creationId xmlns:p14="http://schemas.microsoft.com/office/powerpoint/2010/main" val="3923073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Step #2</a:t>
            </a:r>
            <a:endParaRPr lang="en-US" dirty="0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0"/>
              </p:nvPr>
            </p:nvSpPr>
            <p:spPr>
              <a:xfrm>
                <a:off x="327868" y="1361590"/>
                <a:ext cx="8488264" cy="3530450"/>
              </a:xfrm>
            </p:spPr>
            <p:txBody>
              <a:bodyPr/>
              <a:lstStyle/>
              <a:p>
                <a:pPr marL="0" indent="0">
                  <a:spcBef>
                    <a:spcPts val="800"/>
                  </a:spcBef>
                  <a:buNone/>
                </a:pPr>
                <a:r>
                  <a:rPr lang="en-US" altLang="en-US" sz="2200" i="1" dirty="0">
                    <a:solidFill>
                      <a:schemeClr val="accent3"/>
                    </a:solidFill>
                    <a:cs typeface="Times New Roman" panose="02020603050405020304" pitchFamily="18" charset="0"/>
                  </a:rPr>
                  <a:t>Constraints</a:t>
                </a:r>
                <a:r>
                  <a:rPr lang="en-US" altLang="en-US" sz="2200" dirty="0">
                    <a:cs typeface="Times New Roman" panose="02020603050405020304" pitchFamily="18" charset="0"/>
                  </a:rPr>
                  <a:t> </a:t>
                </a:r>
                <a:r>
                  <a:rPr lang="en-US" altLang="en-US" sz="22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deducible from specification and problem domain:</a:t>
                </a:r>
              </a:p>
              <a:p>
                <a:pPr>
                  <a:spcBef>
                    <a:spcPts val="1400"/>
                  </a:spcBef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9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9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⨁</m:t>
                        </m:r>
                        <m:r>
                          <a:rPr lang="en-US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9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9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</m:d>
                      </m:e>
                    </m:d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≡</m:t>
                    </m:r>
                    <m:d>
                      <m:dPr>
                        <m:ctrlPr>
                          <a:rPr lang="en-US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9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19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9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19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∧¬</m:t>
                            </m:r>
                            <m:d>
                              <m:dPr>
                                <m:ctrlPr>
                                  <a:rPr lang="en-US" sz="19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9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</m:d>
                          </m:e>
                        </m:d>
                        <m:r>
                          <a:rPr lang="en-US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∨</m:t>
                        </m:r>
                        <m:d>
                          <m:dPr>
                            <m:ctrlPr>
                              <a:rPr lang="en-US" sz="19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9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¬</m:t>
                            </m:r>
                            <m:d>
                              <m:dPr>
                                <m:ctrlPr>
                                  <a:rPr lang="en-US" sz="19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9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19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∧</m:t>
                            </m:r>
                            <m:d>
                              <m:dPr>
                                <m:ctrlPr>
                                  <a:rPr lang="en-US" sz="19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9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sz="1900" dirty="0">
                  <a:solidFill>
                    <a:schemeClr val="tx1"/>
                  </a:solidFill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1400"/>
                  </a:spcBef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9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9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∧¬</m:t>
                        </m:r>
                        <m:d>
                          <m:dPr>
                            <m:ctrlPr>
                              <a:rPr lang="en-US" sz="19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9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US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∧¬</m:t>
                        </m:r>
                        <m:d>
                          <m:dPr>
                            <m:ctrlPr>
                              <a:rPr lang="en-US" sz="19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9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</m:e>
                        </m:d>
                      </m:e>
                    </m:d>
                    <m:r>
                      <a:rPr lang="en-US" sz="19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∨</m:t>
                    </m:r>
                    <m:d>
                      <m:dPr>
                        <m:ctrlPr>
                          <a:rPr lang="en-US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¬</m:t>
                        </m:r>
                        <m:d>
                          <m:dPr>
                            <m:ctrlPr>
                              <a:rPr lang="en-US" sz="19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9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en-US" sz="19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9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US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∧¬</m:t>
                        </m:r>
                        <m:d>
                          <m:dPr>
                            <m:ctrlPr>
                              <a:rPr lang="en-US" sz="19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9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</m:e>
                        </m:d>
                      </m:e>
                    </m:d>
                    <m:r>
                      <a:rPr lang="en-US" sz="19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∨</m:t>
                    </m:r>
                    <m:d>
                      <m:dPr>
                        <m:ctrlPr>
                          <a:rPr lang="en-US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¬</m:t>
                        </m:r>
                        <m:d>
                          <m:dPr>
                            <m:ctrlPr>
                              <a:rPr lang="en-US" sz="19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9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∧¬</m:t>
                        </m:r>
                        <m:d>
                          <m:dPr>
                            <m:ctrlPr>
                              <a:rPr lang="en-US" sz="19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9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US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en-US" sz="19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9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</m:e>
                        </m:d>
                      </m:e>
                    </m:d>
                  </m:oMath>
                </a14:m>
                <a:endParaRPr lang="en-US" sz="1900" dirty="0">
                  <a:solidFill>
                    <a:schemeClr val="tx1"/>
                  </a:solidFill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1400"/>
                  </a:spcBef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9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9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11</m:t>
                            </m:r>
                          </m:e>
                        </m:d>
                        <m:r>
                          <a:rPr lang="en-US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∧¬</m:t>
                        </m:r>
                        <m:d>
                          <m:dPr>
                            <m:ctrlPr>
                              <a:rPr lang="en-US" sz="19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9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12</m:t>
                            </m:r>
                          </m:e>
                        </m:d>
                        <m:r>
                          <a:rPr lang="en-US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∧¬</m:t>
                        </m:r>
                        <m:d>
                          <m:dPr>
                            <m:ctrlPr>
                              <a:rPr lang="en-US" sz="19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9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13</m:t>
                            </m:r>
                          </m:e>
                        </m:d>
                      </m:e>
                    </m:d>
                    <m:r>
                      <a:rPr lang="en-US" sz="19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∨</m:t>
                    </m:r>
                    <m:d>
                      <m:dPr>
                        <m:ctrlPr>
                          <a:rPr lang="en-US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¬</m:t>
                        </m:r>
                        <m:d>
                          <m:dPr>
                            <m:ctrlPr>
                              <a:rPr lang="en-US" sz="19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9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11</m:t>
                            </m:r>
                          </m:e>
                        </m:d>
                        <m:r>
                          <a:rPr lang="en-US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en-US" sz="19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9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12</m:t>
                            </m:r>
                          </m:e>
                        </m:d>
                        <m:r>
                          <a:rPr lang="en-US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∧¬</m:t>
                        </m:r>
                        <m:d>
                          <m:dPr>
                            <m:ctrlPr>
                              <a:rPr lang="en-US" sz="19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9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13</m:t>
                            </m:r>
                          </m:e>
                        </m:d>
                      </m:e>
                    </m:d>
                    <m:r>
                      <a:rPr lang="en-US" sz="19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∨</m:t>
                    </m:r>
                    <m:d>
                      <m:dPr>
                        <m:ctrlPr>
                          <a:rPr lang="en-US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¬</m:t>
                        </m:r>
                        <m:d>
                          <m:dPr>
                            <m:ctrlPr>
                              <a:rPr lang="en-US" sz="19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9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11</m:t>
                            </m:r>
                          </m:e>
                        </m:d>
                        <m:r>
                          <a:rPr lang="en-US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∧¬</m:t>
                        </m:r>
                        <m:d>
                          <m:dPr>
                            <m:ctrlPr>
                              <a:rPr lang="en-US" sz="19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9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12</m:t>
                            </m:r>
                          </m:e>
                        </m:d>
                        <m:r>
                          <a:rPr lang="en-US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∧</m:t>
                        </m:r>
                        <m:d>
                          <m:dPr>
                            <m:ctrlPr>
                              <a:rPr lang="en-US" sz="19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9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13</m:t>
                            </m:r>
                          </m:e>
                        </m:d>
                      </m:e>
                    </m:d>
                  </m:oMath>
                </a14:m>
                <a:endParaRPr lang="en-US" sz="1900" dirty="0">
                  <a:solidFill>
                    <a:schemeClr val="tx1"/>
                  </a:solidFill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327868" y="1361590"/>
                <a:ext cx="8488264" cy="3530450"/>
              </a:xfrm>
              <a:blipFill>
                <a:blip r:embed="rId2"/>
                <a:stretch>
                  <a:fillRect l="-896" t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Wave 4">
            <a:extLst>
              <a:ext uri="{FF2B5EF4-FFF2-40B4-BE49-F238E27FC236}">
                <a16:creationId xmlns:a16="http://schemas.microsoft.com/office/drawing/2014/main" id="{AB29F5B9-DD4B-6D4D-A91F-F9F07C976C56}"/>
              </a:ext>
            </a:extLst>
          </p:cNvPr>
          <p:cNvSpPr/>
          <p:nvPr/>
        </p:nvSpPr>
        <p:spPr>
          <a:xfrm>
            <a:off x="7475833" y="524581"/>
            <a:ext cx="1022889" cy="963256"/>
          </a:xfrm>
          <a:prstGeom prst="wave">
            <a:avLst/>
          </a:prstGeom>
          <a:solidFill>
            <a:schemeClr val="accent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3031465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Step #3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altLang="en-US" sz="2200" dirty="0">
                <a:cs typeface="Times New Roman" panose="02020603050405020304" pitchFamily="18" charset="0"/>
              </a:rPr>
              <a:t>Select a </a:t>
            </a:r>
            <a:r>
              <a:rPr lang="en-US" altLang="en-US" sz="2200" i="1" dirty="0">
                <a:cs typeface="Times New Roman" panose="02020603050405020304" pitchFamily="18" charset="0"/>
              </a:rPr>
              <a:t>Strategy</a:t>
            </a:r>
          </a:p>
          <a:p>
            <a:pPr>
              <a:spcBef>
                <a:spcPts val="800"/>
              </a:spcBef>
            </a:pPr>
            <a:r>
              <a:rPr lang="en-US" altLang="en-US" dirty="0">
                <a:cs typeface="Times New Roman" panose="02020603050405020304" pitchFamily="18" charset="0"/>
              </a:rPr>
              <a:t>AFCC</a:t>
            </a:r>
          </a:p>
          <a:p>
            <a:pPr>
              <a:spcBef>
                <a:spcPts val="800"/>
              </a:spcBef>
            </a:pPr>
            <a:r>
              <a:rPr lang="en-US" dirty="0">
                <a:ea typeface="Cambria Math" panose="02040503050406030204" pitchFamily="18" charset="0"/>
                <a:cs typeface="Times New Roman" panose="02020603050405020304" pitchFamily="18" charset="0"/>
              </a:rPr>
              <a:t>AEMC</a:t>
            </a:r>
          </a:p>
          <a:p>
            <a:pPr>
              <a:spcBef>
                <a:spcPts val="800"/>
              </a:spcBef>
            </a:pPr>
            <a:r>
              <a:rPr lang="en-US" dirty="0">
                <a:ea typeface="Cambria Math" panose="02040503050406030204" pitchFamily="18" charset="0"/>
                <a:cs typeface="Times New Roman" panose="02020603050405020304" pitchFamily="18" charset="0"/>
              </a:rPr>
              <a:t>and so on…</a:t>
            </a:r>
          </a:p>
          <a:p>
            <a:pPr marL="0" indent="0">
              <a:spcBef>
                <a:spcPts val="800"/>
              </a:spcBef>
              <a:buNone/>
            </a:pPr>
            <a:endParaRPr lang="en-US" dirty="0"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en-US" sz="2200" dirty="0">
                <a:ea typeface="Cambria Math" panose="02040503050406030204" pitchFamily="18" charset="0"/>
                <a:cs typeface="Times New Roman" panose="02020603050405020304" pitchFamily="18" charset="0"/>
              </a:rPr>
              <a:t>Here is an </a:t>
            </a:r>
            <a:r>
              <a:rPr lang="en-US" sz="2200" i="1" dirty="0">
                <a:solidFill>
                  <a:schemeClr val="accent3"/>
                </a:solidFill>
                <a:ea typeface="Cambria Math" panose="02040503050406030204" pitchFamily="18" charset="0"/>
                <a:cs typeface="Times New Roman" panose="02020603050405020304" pitchFamily="18" charset="0"/>
              </a:rPr>
              <a:t>algorithm</a:t>
            </a:r>
            <a:r>
              <a:rPr lang="en-US" sz="2200" dirty="0">
                <a:ea typeface="Cambria Math" panose="02040503050406030204" pitchFamily="18" charset="0"/>
                <a:cs typeface="Times New Roman" panose="02020603050405020304" pitchFamily="18" charset="0"/>
              </a:rPr>
              <a:t> to generate intermediate results between AFCC and AEMC.</a:t>
            </a:r>
          </a:p>
        </p:txBody>
      </p:sp>
      <p:sp>
        <p:nvSpPr>
          <p:cNvPr id="4" name="Wave 3">
            <a:extLst>
              <a:ext uri="{FF2B5EF4-FFF2-40B4-BE49-F238E27FC236}">
                <a16:creationId xmlns:a16="http://schemas.microsoft.com/office/drawing/2014/main" id="{E18A5FBC-D6AC-3E4D-8160-5DC8C35433A9}"/>
              </a:ext>
            </a:extLst>
          </p:cNvPr>
          <p:cNvSpPr/>
          <p:nvPr/>
        </p:nvSpPr>
        <p:spPr>
          <a:xfrm>
            <a:off x="7475833" y="524581"/>
            <a:ext cx="1022889" cy="963256"/>
          </a:xfrm>
          <a:prstGeom prst="wave">
            <a:avLst/>
          </a:prstGeom>
          <a:solidFill>
            <a:schemeClr val="accent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#3</a:t>
            </a:r>
          </a:p>
        </p:txBody>
      </p:sp>
    </p:spTree>
    <p:extLst>
      <p:ext uri="{BB962C8B-B14F-4D97-AF65-F5344CB8AC3E}">
        <p14:creationId xmlns:p14="http://schemas.microsoft.com/office/powerpoint/2010/main" val="137532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Step #3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585544" cy="3530450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sz="1800">
                <a:ea typeface="Cambria Math" panose="02040503050406030204" pitchFamily="18" charset="0"/>
                <a:cs typeface="Times New Roman" panose="02020603050405020304" pitchFamily="18" charset="0"/>
              </a:rPr>
              <a:t># using the conditionals and constraints…</a:t>
            </a:r>
            <a:endParaRPr lang="en-US" sz="1800" dirty="0"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en-US" sz="1800" dirty="0">
                <a:ea typeface="Cambria Math" panose="02040503050406030204" pitchFamily="18" charset="0"/>
                <a:cs typeface="Times New Roman" panose="02020603050405020304" pitchFamily="18" charset="0"/>
              </a:rPr>
              <a:t>REPEAT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sz="1800" dirty="0">
                <a:ea typeface="Cambria Math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lang="en-US" sz="1800" i="1" dirty="0">
                <a:ea typeface="Cambria Math" panose="02040503050406030204" pitchFamily="18" charset="0"/>
                <a:cs typeface="Times New Roman" panose="02020603050405020304" pitchFamily="18" charset="0"/>
              </a:rPr>
              <a:t>Select</a:t>
            </a:r>
            <a:r>
              <a:rPr lang="en-US" sz="1800" dirty="0">
                <a:ea typeface="Cambria Math" panose="02040503050406030204" pitchFamily="18" charset="0"/>
                <a:cs typeface="Times New Roman" panose="02020603050405020304" pitchFamily="18" charset="0"/>
              </a:rPr>
              <a:t> the next Effect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sz="1800" dirty="0">
                <a:ea typeface="Cambria Math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lang="en-US" sz="1800" i="1" dirty="0">
                <a:ea typeface="Cambria Math" panose="02040503050406030204" pitchFamily="18" charset="0"/>
                <a:cs typeface="Times New Roman" panose="02020603050405020304" pitchFamily="18" charset="0"/>
              </a:rPr>
              <a:t>Trace</a:t>
            </a:r>
            <a:r>
              <a:rPr lang="en-US" sz="1800" dirty="0">
                <a:ea typeface="Cambria Math" panose="02040503050406030204" pitchFamily="18" charset="0"/>
                <a:cs typeface="Times New Roman" panose="02020603050405020304" pitchFamily="18" charset="0"/>
              </a:rPr>
              <a:t> backwards to find </a:t>
            </a:r>
            <a:r>
              <a:rPr lang="en-US" sz="1800" i="1" dirty="0">
                <a:ea typeface="Cambria Math" panose="02040503050406030204" pitchFamily="18" charset="0"/>
                <a:cs typeface="Times New Roman" panose="02020603050405020304" pitchFamily="18" charset="0"/>
              </a:rPr>
              <a:t>all feasible</a:t>
            </a:r>
            <a:r>
              <a:rPr lang="en-US" sz="1800" dirty="0">
                <a:ea typeface="Cambria Math" panose="02040503050406030204" pitchFamily="18" charset="0"/>
                <a:cs typeface="Times New Roman" panose="02020603050405020304" pitchFamily="18" charset="0"/>
              </a:rPr>
              <a:t> (reachable)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sz="1800" dirty="0">
                <a:ea typeface="Cambria Math" panose="02040503050406030204" pitchFamily="18" charset="0"/>
                <a:cs typeface="Times New Roman" panose="02020603050405020304" pitchFamily="18" charset="0"/>
              </a:rPr>
              <a:t>		</a:t>
            </a:r>
            <a:r>
              <a:rPr lang="en-US" sz="1800" i="1" dirty="0">
                <a:ea typeface="Cambria Math" panose="02040503050406030204" pitchFamily="18" charset="0"/>
                <a:cs typeface="Times New Roman" panose="02020603050405020304" pitchFamily="18" charset="0"/>
              </a:rPr>
              <a:t>combinations</a:t>
            </a:r>
            <a:r>
              <a:rPr lang="en-US" sz="1800" dirty="0">
                <a:ea typeface="Cambria Math" panose="02040503050406030204" pitchFamily="18" charset="0"/>
                <a:cs typeface="Times New Roman" panose="02020603050405020304" pitchFamily="18" charset="0"/>
              </a:rPr>
              <a:t> of </a:t>
            </a:r>
            <a:r>
              <a:rPr lang="en-US" sz="1800" i="1" dirty="0">
                <a:ea typeface="Cambria Math" panose="02040503050406030204" pitchFamily="18" charset="0"/>
                <a:cs typeface="Times New Roman" panose="02020603050405020304" pitchFamily="18" charset="0"/>
              </a:rPr>
              <a:t>Causes</a:t>
            </a:r>
            <a:r>
              <a:rPr lang="en-US" sz="1800" dirty="0">
                <a:ea typeface="Cambria Math" panose="02040503050406030204" pitchFamily="18" charset="0"/>
                <a:cs typeface="Times New Roman" panose="02020603050405020304" pitchFamily="18" charset="0"/>
              </a:rPr>
              <a:t> that will generate the </a:t>
            </a:r>
            <a:r>
              <a:rPr lang="en-US" sz="1800" i="1" dirty="0">
                <a:ea typeface="Cambria Math" panose="02040503050406030204" pitchFamily="18" charset="0"/>
                <a:cs typeface="Times New Roman" panose="02020603050405020304" pitchFamily="18" charset="0"/>
              </a:rPr>
              <a:t>Effect</a:t>
            </a:r>
            <a:r>
              <a:rPr lang="en-US" sz="1800" dirty="0">
                <a:ea typeface="Cambria Math" panose="020405030504060302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sz="1800" dirty="0">
                <a:ea typeface="Cambria Math" panose="02040503050406030204" pitchFamily="18" charset="0"/>
                <a:cs typeface="Times New Roman" panose="02020603050405020304" pitchFamily="18" charset="0"/>
              </a:rPr>
              <a:t>	For each combination of </a:t>
            </a:r>
            <a:r>
              <a:rPr lang="en-US" sz="1800" i="1" dirty="0">
                <a:ea typeface="Cambria Math" panose="02040503050406030204" pitchFamily="18" charset="0"/>
                <a:cs typeface="Times New Roman" panose="02020603050405020304" pitchFamily="18" charset="0"/>
              </a:rPr>
              <a:t>Causes</a:t>
            </a:r>
            <a:r>
              <a:rPr lang="en-US" sz="1800" dirty="0">
                <a:ea typeface="Cambria Math" panose="020405030504060302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sz="1800" dirty="0">
                <a:ea typeface="Cambria Math" panose="02040503050406030204" pitchFamily="18" charset="0"/>
                <a:cs typeface="Times New Roman" panose="02020603050405020304" pitchFamily="18" charset="0"/>
              </a:rPr>
              <a:t>		(A) determine the </a:t>
            </a:r>
            <a:r>
              <a:rPr lang="en-US" sz="1800" i="1" dirty="0">
                <a:ea typeface="Cambria Math" panose="02040503050406030204" pitchFamily="18" charset="0"/>
                <a:cs typeface="Times New Roman" panose="02020603050405020304" pitchFamily="18" charset="0"/>
              </a:rPr>
              <a:t>Truth</a:t>
            </a:r>
            <a:r>
              <a:rPr lang="en-US" sz="1800" dirty="0">
                <a:ea typeface="Cambria Math" panose="02040503050406030204" pitchFamily="18" charset="0"/>
                <a:cs typeface="Times New Roman" panose="02020603050405020304" pitchFamily="18" charset="0"/>
              </a:rPr>
              <a:t> value of other </a:t>
            </a:r>
            <a:r>
              <a:rPr lang="en-US" sz="1800" i="1" dirty="0">
                <a:ea typeface="Cambria Math" panose="02040503050406030204" pitchFamily="18" charset="0"/>
                <a:cs typeface="Times New Roman" panose="02020603050405020304" pitchFamily="18" charset="0"/>
              </a:rPr>
              <a:t>Effects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sz="1800" dirty="0">
                <a:ea typeface="Cambria Math" panose="02040503050406030204" pitchFamily="18" charset="0"/>
                <a:cs typeface="Times New Roman" panose="02020603050405020304" pitchFamily="18" charset="0"/>
              </a:rPr>
              <a:t>		(B) enter </a:t>
            </a:r>
            <a:r>
              <a:rPr lang="en-US" sz="1800" i="1" dirty="0">
                <a:ea typeface="Cambria Math" panose="02040503050406030204" pitchFamily="18" charset="0"/>
                <a:cs typeface="Times New Roman" panose="02020603050405020304" pitchFamily="18" charset="0"/>
              </a:rPr>
              <a:t>Truth</a:t>
            </a:r>
            <a:r>
              <a:rPr lang="en-US" sz="1800" dirty="0">
                <a:ea typeface="Cambria Math" panose="02040503050406030204" pitchFamily="18" charset="0"/>
                <a:cs typeface="Times New Roman" panose="02020603050405020304" pitchFamily="18" charset="0"/>
              </a:rPr>
              <a:t> values for </a:t>
            </a:r>
            <a:r>
              <a:rPr lang="en-US" sz="1800" i="1" dirty="0">
                <a:ea typeface="Cambria Math" panose="02040503050406030204" pitchFamily="18" charset="0"/>
                <a:cs typeface="Times New Roman" panose="02020603050405020304" pitchFamily="18" charset="0"/>
              </a:rPr>
              <a:t>Causes</a:t>
            </a:r>
            <a:r>
              <a:rPr lang="en-US" sz="1800" dirty="0">
                <a:ea typeface="Cambria Math" panose="02040503050406030204" pitchFamily="18" charset="0"/>
                <a:cs typeface="Times New Roman" panose="02020603050405020304" pitchFamily="18" charset="0"/>
              </a:rPr>
              <a:t> and </a:t>
            </a:r>
            <a:r>
              <a:rPr lang="en-US" sz="1800" i="1" dirty="0">
                <a:ea typeface="Cambria Math" panose="02040503050406030204" pitchFamily="18" charset="0"/>
                <a:cs typeface="Times New Roman" panose="02020603050405020304" pitchFamily="18" charset="0"/>
              </a:rPr>
              <a:t>Effects</a:t>
            </a:r>
            <a:r>
              <a:rPr lang="en-US" sz="1800" dirty="0">
                <a:ea typeface="Cambria Math" panose="02040503050406030204" pitchFamily="18" charset="0"/>
                <a:cs typeface="Times New Roman" panose="02020603050405020304" pitchFamily="18" charset="0"/>
              </a:rPr>
              <a:t> in a </a:t>
            </a:r>
            <a:r>
              <a:rPr lang="en-US" sz="1800" i="1" dirty="0">
                <a:ea typeface="Cambria Math" panose="02040503050406030204" pitchFamily="18" charset="0"/>
                <a:cs typeface="Times New Roman" panose="02020603050405020304" pitchFamily="18" charset="0"/>
              </a:rPr>
              <a:t>new column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sz="1800" dirty="0">
                <a:ea typeface="Cambria Math" panose="02040503050406030204" pitchFamily="18" charset="0"/>
                <a:cs typeface="Times New Roman" panose="02020603050405020304" pitchFamily="18" charset="0"/>
              </a:rPr>
              <a:t>UNTIL each </a:t>
            </a:r>
            <a:r>
              <a:rPr lang="en-US" sz="1800" i="1" dirty="0">
                <a:ea typeface="Cambria Math" panose="02040503050406030204" pitchFamily="18" charset="0"/>
                <a:cs typeface="Times New Roman" panose="02020603050405020304" pitchFamily="18" charset="0"/>
              </a:rPr>
              <a:t>Effect</a:t>
            </a:r>
            <a:r>
              <a:rPr lang="en-US" sz="1800" dirty="0">
                <a:ea typeface="Cambria Math" panose="02040503050406030204" pitchFamily="18" charset="0"/>
                <a:cs typeface="Times New Roman" panose="02020603050405020304" pitchFamily="18" charset="0"/>
              </a:rPr>
              <a:t> has been selected</a:t>
            </a:r>
          </a:p>
        </p:txBody>
      </p:sp>
      <p:sp>
        <p:nvSpPr>
          <p:cNvPr id="4" name="Wave 3">
            <a:extLst>
              <a:ext uri="{FF2B5EF4-FFF2-40B4-BE49-F238E27FC236}">
                <a16:creationId xmlns:a16="http://schemas.microsoft.com/office/drawing/2014/main" id="{E18A5FBC-D6AC-3E4D-8160-5DC8C35433A9}"/>
              </a:ext>
            </a:extLst>
          </p:cNvPr>
          <p:cNvSpPr/>
          <p:nvPr/>
        </p:nvSpPr>
        <p:spPr>
          <a:xfrm>
            <a:off x="7475833" y="524581"/>
            <a:ext cx="1022889" cy="963256"/>
          </a:xfrm>
          <a:prstGeom prst="wave">
            <a:avLst/>
          </a:prstGeom>
          <a:solidFill>
            <a:schemeClr val="accent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#3</a:t>
            </a:r>
          </a:p>
        </p:txBody>
      </p:sp>
    </p:spTree>
    <p:extLst>
      <p:ext uri="{BB962C8B-B14F-4D97-AF65-F5344CB8AC3E}">
        <p14:creationId xmlns:p14="http://schemas.microsoft.com/office/powerpoint/2010/main" val="1128154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B68EF1E3-F66B-614A-8489-779B92FB8FB4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90354357"/>
                  </p:ext>
                </p:extLst>
              </p:nvPr>
            </p:nvGraphicFramePr>
            <p:xfrm>
              <a:off x="327869" y="582522"/>
              <a:ext cx="6267163" cy="4079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9130">
                      <a:extLst>
                        <a:ext uri="{9D8B030D-6E8A-4147-A177-3AD203B41FA5}">
                          <a16:colId xmlns:a16="http://schemas.microsoft.com/office/drawing/2014/main" val="2502947842"/>
                        </a:ext>
                      </a:extLst>
                    </a:gridCol>
                    <a:gridCol w="2366813">
                      <a:extLst>
                        <a:ext uri="{9D8B030D-6E8A-4147-A177-3AD203B41FA5}">
                          <a16:colId xmlns:a16="http://schemas.microsoft.com/office/drawing/2014/main" val="300721180"/>
                        </a:ext>
                      </a:extLst>
                    </a:gridCol>
                    <a:gridCol w="648244">
                      <a:extLst>
                        <a:ext uri="{9D8B030D-6E8A-4147-A177-3AD203B41FA5}">
                          <a16:colId xmlns:a16="http://schemas.microsoft.com/office/drawing/2014/main" val="1278901225"/>
                        </a:ext>
                      </a:extLst>
                    </a:gridCol>
                    <a:gridCol w="648244">
                      <a:extLst>
                        <a:ext uri="{9D8B030D-6E8A-4147-A177-3AD203B41FA5}">
                          <a16:colId xmlns:a16="http://schemas.microsoft.com/office/drawing/2014/main" val="4132554720"/>
                        </a:ext>
                      </a:extLst>
                    </a:gridCol>
                    <a:gridCol w="648244">
                      <a:extLst>
                        <a:ext uri="{9D8B030D-6E8A-4147-A177-3AD203B41FA5}">
                          <a16:colId xmlns:a16="http://schemas.microsoft.com/office/drawing/2014/main" val="3007410096"/>
                        </a:ext>
                      </a:extLst>
                    </a:gridCol>
                    <a:gridCol w="648244">
                      <a:extLst>
                        <a:ext uri="{9D8B030D-6E8A-4147-A177-3AD203B41FA5}">
                          <a16:colId xmlns:a16="http://schemas.microsoft.com/office/drawing/2014/main" val="3927050563"/>
                        </a:ext>
                      </a:extLst>
                    </a:gridCol>
                    <a:gridCol w="648244">
                      <a:extLst>
                        <a:ext uri="{9D8B030D-6E8A-4147-A177-3AD203B41FA5}">
                          <a16:colId xmlns:a16="http://schemas.microsoft.com/office/drawing/2014/main" val="2962682506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STEP #4:  COVERAGE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TEST CASES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88706144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bg1"/>
                              </a:solidFill>
                            </a:rPr>
                            <a:t>CAUSES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bg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0558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(1)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Non-Resident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5121095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(2)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Resident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2809580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(3)</a:t>
                          </a:r>
                          <a:endParaRPr lang="en-US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𝑝𝑎𝑦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&lt;$30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endParaRPr lang="en-US" dirty="0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6749802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(4)</a:t>
                          </a:r>
                          <a:endParaRPr lang="en-US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$30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𝑝𝑎𝑦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&lt;$50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endParaRPr lang="en-US" dirty="0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209701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(5)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$50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𝑝𝑎𝑦</m:t>
                              </m:r>
                            </m:oMath>
                          </a14:m>
                          <a:endParaRPr lang="en-US" dirty="0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814998235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EFFECTS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27659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(11)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1%</m:t>
                              </m:r>
                            </m:oMath>
                          </a14:m>
                          <a:r>
                            <a:rPr lang="en-US" dirty="0"/>
                            <a:t> tax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7335269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(12)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3%</m:t>
                              </m:r>
                            </m:oMath>
                          </a14:m>
                          <a:r>
                            <a:rPr lang="en-US" dirty="0"/>
                            <a:t> tax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1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(13)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5%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dirty="0"/>
                            <a:t>tax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527457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B68EF1E3-F66B-614A-8489-779B92FB8FB4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90354357"/>
                  </p:ext>
                </p:extLst>
              </p:nvPr>
            </p:nvGraphicFramePr>
            <p:xfrm>
              <a:off x="327869" y="582522"/>
              <a:ext cx="6267163" cy="4079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9130">
                      <a:extLst>
                        <a:ext uri="{9D8B030D-6E8A-4147-A177-3AD203B41FA5}">
                          <a16:colId xmlns:a16="http://schemas.microsoft.com/office/drawing/2014/main" val="2502947842"/>
                        </a:ext>
                      </a:extLst>
                    </a:gridCol>
                    <a:gridCol w="2366813">
                      <a:extLst>
                        <a:ext uri="{9D8B030D-6E8A-4147-A177-3AD203B41FA5}">
                          <a16:colId xmlns:a16="http://schemas.microsoft.com/office/drawing/2014/main" val="300721180"/>
                        </a:ext>
                      </a:extLst>
                    </a:gridCol>
                    <a:gridCol w="648244">
                      <a:extLst>
                        <a:ext uri="{9D8B030D-6E8A-4147-A177-3AD203B41FA5}">
                          <a16:colId xmlns:a16="http://schemas.microsoft.com/office/drawing/2014/main" val="1278901225"/>
                        </a:ext>
                      </a:extLst>
                    </a:gridCol>
                    <a:gridCol w="648244">
                      <a:extLst>
                        <a:ext uri="{9D8B030D-6E8A-4147-A177-3AD203B41FA5}">
                          <a16:colId xmlns:a16="http://schemas.microsoft.com/office/drawing/2014/main" val="4132554720"/>
                        </a:ext>
                      </a:extLst>
                    </a:gridCol>
                    <a:gridCol w="648244">
                      <a:extLst>
                        <a:ext uri="{9D8B030D-6E8A-4147-A177-3AD203B41FA5}">
                          <a16:colId xmlns:a16="http://schemas.microsoft.com/office/drawing/2014/main" val="3007410096"/>
                        </a:ext>
                      </a:extLst>
                    </a:gridCol>
                    <a:gridCol w="648244">
                      <a:extLst>
                        <a:ext uri="{9D8B030D-6E8A-4147-A177-3AD203B41FA5}">
                          <a16:colId xmlns:a16="http://schemas.microsoft.com/office/drawing/2014/main" val="3927050563"/>
                        </a:ext>
                      </a:extLst>
                    </a:gridCol>
                    <a:gridCol w="648244">
                      <a:extLst>
                        <a:ext uri="{9D8B030D-6E8A-4147-A177-3AD203B41FA5}">
                          <a16:colId xmlns:a16="http://schemas.microsoft.com/office/drawing/2014/main" val="2962682506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STEP #4:  COVERAGE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TEST CASES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88706144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bg1"/>
                              </a:solidFill>
                            </a:rPr>
                            <a:t>CAUSES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bg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0558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(1)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Non-Resident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5121095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(2)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Resident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2809580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(3)</a:t>
                          </a:r>
                          <a:endParaRPr lang="en-US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28342" t="-396667" r="-137968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6749802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(4)</a:t>
                          </a:r>
                          <a:endParaRPr lang="en-US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28342" t="-513793" r="-137968" b="-5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209701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(5)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342" t="-593333" r="-137968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814998235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EFFECTS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27659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(11)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8342" t="-817241" r="-137968" b="-2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7335269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(12)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28342" t="-886667" r="-137968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1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(13)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342" t="-1020690" r="-137968" b="-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5274574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Wave 3">
            <a:extLst>
              <a:ext uri="{FF2B5EF4-FFF2-40B4-BE49-F238E27FC236}">
                <a16:creationId xmlns:a16="http://schemas.microsoft.com/office/drawing/2014/main" id="{359A67FA-E19E-264A-9240-3C65C49DE811}"/>
              </a:ext>
            </a:extLst>
          </p:cNvPr>
          <p:cNvSpPr/>
          <p:nvPr/>
        </p:nvSpPr>
        <p:spPr>
          <a:xfrm>
            <a:off x="7712133" y="0"/>
            <a:ext cx="1022889" cy="963256"/>
          </a:xfrm>
          <a:prstGeom prst="wave">
            <a:avLst/>
          </a:prstGeom>
          <a:solidFill>
            <a:schemeClr val="accent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#4</a:t>
            </a:r>
          </a:p>
        </p:txBody>
      </p:sp>
    </p:spTree>
    <p:extLst>
      <p:ext uri="{BB962C8B-B14F-4D97-AF65-F5344CB8AC3E}">
        <p14:creationId xmlns:p14="http://schemas.microsoft.com/office/powerpoint/2010/main" val="2785423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B68EF1E3-F66B-614A-8489-779B92FB8FB4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000233684"/>
                  </p:ext>
                </p:extLst>
              </p:nvPr>
            </p:nvGraphicFramePr>
            <p:xfrm>
              <a:off x="327869" y="582522"/>
              <a:ext cx="6267163" cy="4079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9130">
                      <a:extLst>
                        <a:ext uri="{9D8B030D-6E8A-4147-A177-3AD203B41FA5}">
                          <a16:colId xmlns:a16="http://schemas.microsoft.com/office/drawing/2014/main" val="2502947842"/>
                        </a:ext>
                      </a:extLst>
                    </a:gridCol>
                    <a:gridCol w="2366813">
                      <a:extLst>
                        <a:ext uri="{9D8B030D-6E8A-4147-A177-3AD203B41FA5}">
                          <a16:colId xmlns:a16="http://schemas.microsoft.com/office/drawing/2014/main" val="300721180"/>
                        </a:ext>
                      </a:extLst>
                    </a:gridCol>
                    <a:gridCol w="648244">
                      <a:extLst>
                        <a:ext uri="{9D8B030D-6E8A-4147-A177-3AD203B41FA5}">
                          <a16:colId xmlns:a16="http://schemas.microsoft.com/office/drawing/2014/main" val="1278901225"/>
                        </a:ext>
                      </a:extLst>
                    </a:gridCol>
                    <a:gridCol w="648244">
                      <a:extLst>
                        <a:ext uri="{9D8B030D-6E8A-4147-A177-3AD203B41FA5}">
                          <a16:colId xmlns:a16="http://schemas.microsoft.com/office/drawing/2014/main" val="4132554720"/>
                        </a:ext>
                      </a:extLst>
                    </a:gridCol>
                    <a:gridCol w="648244">
                      <a:extLst>
                        <a:ext uri="{9D8B030D-6E8A-4147-A177-3AD203B41FA5}">
                          <a16:colId xmlns:a16="http://schemas.microsoft.com/office/drawing/2014/main" val="3007410096"/>
                        </a:ext>
                      </a:extLst>
                    </a:gridCol>
                    <a:gridCol w="648244">
                      <a:extLst>
                        <a:ext uri="{9D8B030D-6E8A-4147-A177-3AD203B41FA5}">
                          <a16:colId xmlns:a16="http://schemas.microsoft.com/office/drawing/2014/main" val="3927050563"/>
                        </a:ext>
                      </a:extLst>
                    </a:gridCol>
                    <a:gridCol w="648244">
                      <a:extLst>
                        <a:ext uri="{9D8B030D-6E8A-4147-A177-3AD203B41FA5}">
                          <a16:colId xmlns:a16="http://schemas.microsoft.com/office/drawing/2014/main" val="2962682506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STEP #4:  COVERAGE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TEST CASES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88706144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bg1"/>
                              </a:solidFill>
                            </a:rPr>
                            <a:t>CAUSES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bg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0558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(1)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Non-Resident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5121095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(2)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Resident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2809580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(3)</a:t>
                          </a:r>
                          <a:endParaRPr lang="en-US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𝑝𝑎𝑦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&lt;$30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endParaRPr lang="en-US" dirty="0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6749802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(4)</a:t>
                          </a:r>
                          <a:endParaRPr lang="en-US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$30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𝑝𝑎𝑦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&lt;$50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endParaRPr lang="en-US" dirty="0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209701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(5)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$50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𝑝𝑎𝑦</m:t>
                              </m:r>
                            </m:oMath>
                          </a14:m>
                          <a:endParaRPr lang="en-US" dirty="0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814998235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EFFECTS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27659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(11)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1%</m:t>
                              </m:r>
                            </m:oMath>
                          </a14:m>
                          <a:r>
                            <a:rPr lang="en-US" dirty="0"/>
                            <a:t> tax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7335269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(12)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3%</m:t>
                              </m:r>
                            </m:oMath>
                          </a14:m>
                          <a:r>
                            <a:rPr lang="en-US" dirty="0"/>
                            <a:t> tax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1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(13)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5%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dirty="0"/>
                            <a:t>tax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527457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B68EF1E3-F66B-614A-8489-779B92FB8FB4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000233684"/>
                  </p:ext>
                </p:extLst>
              </p:nvPr>
            </p:nvGraphicFramePr>
            <p:xfrm>
              <a:off x="327869" y="582522"/>
              <a:ext cx="6267163" cy="4079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9130">
                      <a:extLst>
                        <a:ext uri="{9D8B030D-6E8A-4147-A177-3AD203B41FA5}">
                          <a16:colId xmlns:a16="http://schemas.microsoft.com/office/drawing/2014/main" val="2502947842"/>
                        </a:ext>
                      </a:extLst>
                    </a:gridCol>
                    <a:gridCol w="2366813">
                      <a:extLst>
                        <a:ext uri="{9D8B030D-6E8A-4147-A177-3AD203B41FA5}">
                          <a16:colId xmlns:a16="http://schemas.microsoft.com/office/drawing/2014/main" val="300721180"/>
                        </a:ext>
                      </a:extLst>
                    </a:gridCol>
                    <a:gridCol w="648244">
                      <a:extLst>
                        <a:ext uri="{9D8B030D-6E8A-4147-A177-3AD203B41FA5}">
                          <a16:colId xmlns:a16="http://schemas.microsoft.com/office/drawing/2014/main" val="1278901225"/>
                        </a:ext>
                      </a:extLst>
                    </a:gridCol>
                    <a:gridCol w="648244">
                      <a:extLst>
                        <a:ext uri="{9D8B030D-6E8A-4147-A177-3AD203B41FA5}">
                          <a16:colId xmlns:a16="http://schemas.microsoft.com/office/drawing/2014/main" val="4132554720"/>
                        </a:ext>
                      </a:extLst>
                    </a:gridCol>
                    <a:gridCol w="648244">
                      <a:extLst>
                        <a:ext uri="{9D8B030D-6E8A-4147-A177-3AD203B41FA5}">
                          <a16:colId xmlns:a16="http://schemas.microsoft.com/office/drawing/2014/main" val="3007410096"/>
                        </a:ext>
                      </a:extLst>
                    </a:gridCol>
                    <a:gridCol w="648244">
                      <a:extLst>
                        <a:ext uri="{9D8B030D-6E8A-4147-A177-3AD203B41FA5}">
                          <a16:colId xmlns:a16="http://schemas.microsoft.com/office/drawing/2014/main" val="3927050563"/>
                        </a:ext>
                      </a:extLst>
                    </a:gridCol>
                    <a:gridCol w="648244">
                      <a:extLst>
                        <a:ext uri="{9D8B030D-6E8A-4147-A177-3AD203B41FA5}">
                          <a16:colId xmlns:a16="http://schemas.microsoft.com/office/drawing/2014/main" val="2962682506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STEP #4:  COVERAGE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TEST CASES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88706144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bg1"/>
                              </a:solidFill>
                            </a:rPr>
                            <a:t>CAUSES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bg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0558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(1)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Non-Resident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5121095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(2)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 Resident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2809580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(3)</a:t>
                          </a:r>
                          <a:endParaRPr lang="en-US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28342" t="-396667" r="-137968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6749802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(4)</a:t>
                          </a:r>
                          <a:endParaRPr lang="en-US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28342" t="-513793" r="-137968" b="-5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2097011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(5)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342" t="-593333" r="-137968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814998235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EFFECTS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27659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(11)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8342" t="-817241" r="-137968" b="-2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7335269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(12)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28342" t="-886667" r="-137968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346761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(13)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342" t="-1020690" r="-137968" b="-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5274574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Wave 3">
            <a:extLst>
              <a:ext uri="{FF2B5EF4-FFF2-40B4-BE49-F238E27FC236}">
                <a16:creationId xmlns:a16="http://schemas.microsoft.com/office/drawing/2014/main" id="{359A67FA-E19E-264A-9240-3C65C49DE811}"/>
              </a:ext>
            </a:extLst>
          </p:cNvPr>
          <p:cNvSpPr/>
          <p:nvPr/>
        </p:nvSpPr>
        <p:spPr>
          <a:xfrm>
            <a:off x="7712133" y="0"/>
            <a:ext cx="1022889" cy="963256"/>
          </a:xfrm>
          <a:prstGeom prst="wave">
            <a:avLst/>
          </a:prstGeom>
          <a:solidFill>
            <a:schemeClr val="accent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#4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DC9DB-CC97-6948-AEF2-EB86CA6D6AB2}"/>
              </a:ext>
            </a:extLst>
          </p:cNvPr>
          <p:cNvSpPr txBox="1"/>
          <p:nvPr/>
        </p:nvSpPr>
        <p:spPr>
          <a:xfrm>
            <a:off x="3331028" y="4661762"/>
            <a:ext cx="313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*either, but not both</a:t>
            </a:r>
          </a:p>
        </p:txBody>
      </p:sp>
    </p:spTree>
    <p:extLst>
      <p:ext uri="{BB962C8B-B14F-4D97-AF65-F5344CB8AC3E}">
        <p14:creationId xmlns:p14="http://schemas.microsoft.com/office/powerpoint/2010/main" val="37354303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Intuition and Experience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1400"/>
              </a:spcBef>
            </a:pPr>
            <a:r>
              <a:rPr lang="en-US" dirty="0"/>
              <a:t>Tests for </a:t>
            </a:r>
            <a:r>
              <a:rPr lang="en-US" i="1" dirty="0"/>
              <a:t>reasonable</a:t>
            </a:r>
            <a:r>
              <a:rPr lang="en-US" dirty="0"/>
              <a:t> but </a:t>
            </a:r>
            <a:r>
              <a:rPr lang="en-US" i="1" dirty="0"/>
              <a:t>incorrect assumptions</a:t>
            </a:r>
            <a:r>
              <a:rPr lang="en-US" dirty="0"/>
              <a:t>. </a:t>
            </a:r>
          </a:p>
          <a:p>
            <a:pPr>
              <a:spcBef>
                <a:spcPts val="1400"/>
              </a:spcBef>
            </a:pPr>
            <a:r>
              <a:rPr lang="en-US" dirty="0"/>
              <a:t>Tests to detect </a:t>
            </a:r>
            <a:r>
              <a:rPr lang="en-US" i="1" dirty="0"/>
              <a:t>errors in</a:t>
            </a:r>
            <a:r>
              <a:rPr lang="en-US" dirty="0"/>
              <a:t> handling </a:t>
            </a:r>
            <a:r>
              <a:rPr lang="en-US" i="1" dirty="0"/>
              <a:t>special situations or cases</a:t>
            </a:r>
            <a:r>
              <a:rPr lang="en-US" dirty="0"/>
              <a:t>.</a:t>
            </a:r>
          </a:p>
          <a:p>
            <a:pPr>
              <a:spcBef>
                <a:spcPts val="1400"/>
              </a:spcBef>
            </a:pPr>
            <a:r>
              <a:rPr lang="en-US" dirty="0"/>
              <a:t>Tests to explore </a:t>
            </a:r>
            <a:r>
              <a:rPr lang="en-US" i="1" dirty="0"/>
              <a:t>unexpected</a:t>
            </a:r>
            <a:r>
              <a:rPr lang="en-US" dirty="0"/>
              <a:t> or </a:t>
            </a:r>
            <a:r>
              <a:rPr lang="en-US" i="1" dirty="0"/>
              <a:t>unusual</a:t>
            </a:r>
            <a:r>
              <a:rPr lang="en-US" dirty="0"/>
              <a:t> program use or </a:t>
            </a:r>
            <a:r>
              <a:rPr lang="en-US" i="1" dirty="0"/>
              <a:t>environmental</a:t>
            </a:r>
            <a:r>
              <a:rPr lang="en-US" dirty="0"/>
              <a:t> scenarios.</a:t>
            </a:r>
          </a:p>
        </p:txBody>
      </p:sp>
    </p:spTree>
    <p:extLst>
      <p:ext uri="{BB962C8B-B14F-4D97-AF65-F5344CB8AC3E}">
        <p14:creationId xmlns:p14="http://schemas.microsoft.com/office/powerpoint/2010/main" val="3439624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Intuition and Experience</a:t>
            </a:r>
            <a:endParaRPr lang="en-US" dirty="0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0"/>
              </p:nvPr>
            </p:nvSpPr>
            <p:spPr>
              <a:xfrm>
                <a:off x="327868" y="1361590"/>
                <a:ext cx="8488264" cy="3530450"/>
              </a:xfrm>
            </p:spPr>
            <p:txBody>
              <a:bodyPr/>
              <a:lstStyle/>
              <a:p>
                <a:pPr marL="0" indent="0">
                  <a:spcBef>
                    <a:spcPts val="1400"/>
                  </a:spcBef>
                  <a:buNone/>
                </a:pPr>
                <a:r>
                  <a:rPr lang="en-US" u="sng" dirty="0"/>
                  <a:t>Examples</a:t>
                </a:r>
                <a:r>
                  <a:rPr lang="en-US" dirty="0"/>
                  <a:t>:</a:t>
                </a:r>
              </a:p>
              <a:p>
                <a:pPr>
                  <a:spcBef>
                    <a:spcPts val="1400"/>
                  </a:spcBef>
                </a:pPr>
                <a:r>
                  <a:rPr lang="en-US" dirty="0"/>
                  <a:t>Repeated </a:t>
                </a:r>
                <a:r>
                  <a:rPr lang="en-US" i="1" dirty="0"/>
                  <a:t>Repeated</a:t>
                </a:r>
                <a:r>
                  <a:rPr lang="en-US" dirty="0"/>
                  <a:t> instances or Occurrences </a:t>
                </a:r>
                <a:r>
                  <a:rPr lang="en-US" i="1" dirty="0"/>
                  <a:t>Occurrences</a:t>
                </a:r>
              </a:p>
              <a:p>
                <a:pPr>
                  <a:spcBef>
                    <a:spcPts val="1400"/>
                  </a:spcBef>
                </a:pPr>
                <a:r>
                  <a:rPr lang="en-US" dirty="0"/>
                  <a:t>“NULL” or “</a:t>
                </a:r>
                <a:r>
                  <a:rPr lang="en-US" dirty="0" err="1"/>
                  <a:t>whi</a:t>
                </a:r>
                <a:r>
                  <a:rPr lang="en-US" dirty="0"/>
                  <a:t> </a:t>
                </a:r>
                <a:r>
                  <a:rPr lang="en-US" dirty="0" err="1"/>
                  <a:t>te</a:t>
                </a:r>
                <a:r>
                  <a:rPr lang="en-US" dirty="0"/>
                  <a:t> 	space characters” in strings</a:t>
                </a:r>
              </a:p>
              <a:p>
                <a:pPr>
                  <a:spcBef>
                    <a:spcPts val="1400"/>
                  </a:spcBef>
                </a:pPr>
                <a:r>
                  <a:rPr lang="en-US" i="1" dirty="0"/>
                  <a:t>Negative</a:t>
                </a:r>
                <a:r>
                  <a:rPr lang="en-US" dirty="0"/>
                  <a:t> numbers</a:t>
                </a:r>
              </a:p>
              <a:p>
                <a:pPr>
                  <a:spcBef>
                    <a:spcPts val="1400"/>
                  </a:spcBef>
                </a:pPr>
                <a:r>
                  <a:rPr lang="en-US" i="1" dirty="0"/>
                  <a:t>Numeric</a:t>
                </a:r>
                <a:r>
                  <a:rPr lang="en-US" dirty="0"/>
                  <a:t> values in </a:t>
                </a:r>
                <a:r>
                  <a:rPr lang="en-US" b="1" i="1" dirty="0"/>
                  <a:t>non</a:t>
                </a:r>
                <a:r>
                  <a:rPr lang="en-US" i="1" dirty="0"/>
                  <a:t>-numeric</a:t>
                </a:r>
                <a:r>
                  <a:rPr lang="en-US" dirty="0"/>
                  <a:t> fields</a:t>
                </a:r>
              </a:p>
              <a:p>
                <a:pPr>
                  <a:spcBef>
                    <a:spcPts val="1400"/>
                  </a:spcBef>
                </a:pPr>
                <a:r>
                  <a:rPr lang="en-US" b="1" i="1" dirty="0"/>
                  <a:t>N</a:t>
                </a:r>
                <a:r>
                  <a:rPr lang="en-US" b="1" i="1" dirty="0">
                    <a:solidFill>
                      <a:schemeClr val="accent1"/>
                    </a:solidFill>
                  </a:rPr>
                  <a:t>on</a:t>
                </a:r>
                <a:r>
                  <a:rPr lang="en-US" i="1" dirty="0">
                    <a:solidFill>
                      <a:schemeClr val="accent1"/>
                    </a:solidFill>
                  </a:rPr>
                  <a:t>-numeric</a:t>
                </a:r>
                <a:r>
                  <a:rPr lang="en-US" dirty="0">
                    <a:solidFill>
                      <a:schemeClr val="accent1"/>
                    </a:solidFill>
                  </a:rPr>
                  <a:t> values in </a:t>
                </a:r>
                <a:r>
                  <a:rPr lang="en-US" i="1" dirty="0">
                    <a:solidFill>
                      <a:schemeClr val="accent1"/>
                    </a:solidFill>
                  </a:rPr>
                  <a:t>numeric</a:t>
                </a:r>
                <a:r>
                  <a:rPr lang="en-US" dirty="0">
                    <a:solidFill>
                      <a:schemeClr val="accent1"/>
                    </a:solidFill>
                  </a:rPr>
                  <a:t> fields</a:t>
                </a:r>
              </a:p>
              <a:p>
                <a:pPr>
                  <a:spcBef>
                    <a:spcPts val="1400"/>
                  </a:spcBef>
                </a:pPr>
                <a:r>
                  <a:rPr lang="en-US" i="1" dirty="0">
                    <a:solidFill>
                      <a:schemeClr val="accent1"/>
                    </a:solidFill>
                  </a:rPr>
                  <a:t>Inputs</a:t>
                </a:r>
                <a:r>
                  <a:rPr lang="en-US" dirty="0">
                    <a:solidFill>
                      <a:schemeClr val="accent1"/>
                    </a:solidFill>
                  </a:rPr>
                  <a:t> or </a:t>
                </a:r>
                <a:r>
                  <a:rPr lang="en-US" i="1" dirty="0">
                    <a:solidFill>
                      <a:schemeClr val="accent1"/>
                    </a:solidFill>
                  </a:rPr>
                  <a:t>results</a:t>
                </a:r>
                <a:r>
                  <a:rPr lang="en-US" dirty="0">
                    <a:solidFill>
                      <a:schemeClr val="accent1"/>
                    </a:solidFill>
                  </a:rPr>
                  <a:t> that are </a:t>
                </a:r>
                <a:r>
                  <a:rPr lang="en-US" i="1" dirty="0">
                    <a:solidFill>
                      <a:schemeClr val="accent1"/>
                    </a:solidFill>
                  </a:rPr>
                  <a:t>too long</a:t>
                </a:r>
                <a:r>
                  <a:rPr lang="en-US" dirty="0">
                    <a:solidFill>
                      <a:schemeClr val="accent1"/>
                    </a:solidFill>
                  </a:rPr>
                  <a:t> or </a:t>
                </a:r>
                <a:r>
                  <a:rPr lang="en-US" i="1" dirty="0">
                    <a:solidFill>
                      <a:schemeClr val="accent1"/>
                    </a:solidFill>
                  </a:rPr>
                  <a:t>big</a:t>
                </a:r>
                <a:r>
                  <a:rPr lang="en-US" dirty="0">
                    <a:solidFill>
                      <a:schemeClr val="accent1"/>
                    </a:solidFill>
                  </a:rPr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123…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327868" y="1361590"/>
                <a:ext cx="8488264" cy="3530450"/>
              </a:xfrm>
              <a:blipFill>
                <a:blip r:embed="rId2"/>
                <a:stretch>
                  <a:fillRect l="-746" t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2054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Types of Logic Coverage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Statement:  each </a:t>
            </a:r>
            <a:r>
              <a:rPr lang="en-US" i="1" dirty="0"/>
              <a:t>statement executed</a:t>
            </a:r>
            <a:r>
              <a:rPr lang="en-US" dirty="0"/>
              <a:t> at least once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Branch:  each </a:t>
            </a:r>
            <a:r>
              <a:rPr lang="en-US" i="1" dirty="0">
                <a:latin typeface="Cambria" panose="02040503050406030204" pitchFamily="18" charset="0"/>
              </a:rPr>
              <a:t>branch traversed</a:t>
            </a:r>
            <a:r>
              <a:rPr lang="en-US" dirty="0">
                <a:latin typeface="Cambria" panose="02040503050406030204" pitchFamily="18" charset="0"/>
              </a:rPr>
              <a:t> [and every entry point taken] at least once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Condition:  each </a:t>
            </a:r>
            <a:r>
              <a:rPr lang="en-US" i="1" dirty="0">
                <a:latin typeface="Cambria" panose="02040503050406030204" pitchFamily="18" charset="0"/>
              </a:rPr>
              <a:t>condition True</a:t>
            </a:r>
            <a:r>
              <a:rPr lang="en-US" dirty="0">
                <a:latin typeface="Cambria" panose="02040503050406030204" pitchFamily="18" charset="0"/>
              </a:rPr>
              <a:t> at least once and </a:t>
            </a:r>
            <a:r>
              <a:rPr lang="en-US" i="1" dirty="0">
                <a:latin typeface="Cambria" panose="02040503050406030204" pitchFamily="18" charset="0"/>
              </a:rPr>
              <a:t>False</a:t>
            </a:r>
            <a:r>
              <a:rPr lang="en-US" dirty="0">
                <a:latin typeface="Cambria" panose="02040503050406030204" pitchFamily="18" charset="0"/>
              </a:rPr>
              <a:t> at least once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Branch/Condition:  </a:t>
            </a:r>
            <a:r>
              <a:rPr lang="en-US" i="1" dirty="0">
                <a:latin typeface="Cambria" panose="02040503050406030204" pitchFamily="18" charset="0"/>
              </a:rPr>
              <a:t>combined</a:t>
            </a:r>
            <a:r>
              <a:rPr lang="en-US" dirty="0">
                <a:latin typeface="Cambria" panose="02040503050406030204" pitchFamily="18" charset="0"/>
              </a:rPr>
              <a:t> Branch and Condition coverage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Compound Condition:  </a:t>
            </a:r>
            <a:r>
              <a:rPr lang="en-US" i="1" dirty="0">
                <a:latin typeface="Cambria" panose="02040503050406030204" pitchFamily="18" charset="0"/>
              </a:rPr>
              <a:t>all feasible combinations</a:t>
            </a:r>
            <a:r>
              <a:rPr lang="en-US" dirty="0">
                <a:latin typeface="Cambria" panose="02040503050406030204" pitchFamily="18" charset="0"/>
              </a:rPr>
              <a:t> of </a:t>
            </a:r>
            <a:r>
              <a:rPr lang="en-US" i="1" dirty="0">
                <a:latin typeface="Cambria" panose="02040503050406030204" pitchFamily="18" charset="0"/>
              </a:rPr>
              <a:t>condition</a:t>
            </a:r>
            <a:r>
              <a:rPr lang="en-US" dirty="0">
                <a:latin typeface="Cambria" panose="02040503050406030204" pitchFamily="18" charset="0"/>
              </a:rPr>
              <a:t> values at </a:t>
            </a:r>
            <a:r>
              <a:rPr lang="en-US" i="1" dirty="0">
                <a:latin typeface="Cambria" panose="02040503050406030204" pitchFamily="18" charset="0"/>
              </a:rPr>
              <a:t>every branch</a:t>
            </a:r>
            <a:r>
              <a:rPr lang="en-US" dirty="0">
                <a:latin typeface="Cambria" panose="02040503050406030204" pitchFamily="18" charset="0"/>
              </a:rPr>
              <a:t> statement covered [and every point taken]</a:t>
            </a:r>
          </a:p>
          <a:p>
            <a:pPr>
              <a:spcBef>
                <a:spcPts val="800"/>
              </a:spcBef>
            </a:pPr>
            <a:r>
              <a:rPr lang="en-US" u="sng" dirty="0">
                <a:latin typeface="Cambria" panose="02040503050406030204" pitchFamily="18" charset="0"/>
              </a:rPr>
              <a:t>Path</a:t>
            </a:r>
            <a:r>
              <a:rPr lang="en-US" dirty="0">
                <a:latin typeface="Cambria" panose="02040503050406030204" pitchFamily="18" charset="0"/>
              </a:rPr>
              <a:t>:  </a:t>
            </a:r>
            <a:r>
              <a:rPr lang="en-US" i="1" dirty="0">
                <a:latin typeface="Cambria" panose="02040503050406030204" pitchFamily="18" charset="0"/>
              </a:rPr>
              <a:t>all feasible paths</a:t>
            </a:r>
            <a:r>
              <a:rPr lang="en-US" dirty="0">
                <a:latin typeface="Cambria" panose="02040503050406030204" pitchFamily="18" charset="0"/>
              </a:rPr>
              <a:t> traversed at least once</a:t>
            </a:r>
            <a:endParaRPr lang="en-US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14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Path Conditions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i="1" dirty="0"/>
              <a:t>Conjunction</a:t>
            </a:r>
            <a:r>
              <a:rPr lang="en-US" dirty="0"/>
              <a:t> of </a:t>
            </a:r>
            <a:r>
              <a:rPr lang="en-US" i="1" dirty="0"/>
              <a:t>branch predicates</a:t>
            </a:r>
            <a:r>
              <a:rPr lang="en-US" dirty="0"/>
              <a:t> required for all branches along a </a:t>
            </a:r>
            <a:r>
              <a:rPr lang="en-US" i="1" dirty="0"/>
              <a:t>specified path</a:t>
            </a:r>
            <a:r>
              <a:rPr lang="en-US" dirty="0"/>
              <a:t> to be taken.</a:t>
            </a:r>
            <a:endParaRPr lang="en-US" dirty="0">
              <a:latin typeface="Cambria" panose="02040503050406030204" pitchFamily="18" charset="0"/>
            </a:endParaRPr>
          </a:p>
          <a:p>
            <a:pPr>
              <a:spcBef>
                <a:spcPts val="800"/>
              </a:spcBef>
            </a:pPr>
            <a:r>
              <a:rPr lang="en-US" i="1" dirty="0">
                <a:latin typeface="Cambria" panose="02040503050406030204" pitchFamily="18" charset="0"/>
              </a:rPr>
              <a:t>Identifying </a:t>
            </a:r>
            <a:r>
              <a:rPr lang="en-US" i="1" dirty="0"/>
              <a:t>inputs</a:t>
            </a:r>
            <a:r>
              <a:rPr lang="en-US" dirty="0"/>
              <a:t> to traverse certain paths </a:t>
            </a:r>
            <a:r>
              <a:rPr lang="en-US" i="1" dirty="0"/>
              <a:t>can </a:t>
            </a:r>
            <a:r>
              <a:rPr lang="en-US" dirty="0"/>
              <a:t>be difficult.</a:t>
            </a:r>
          </a:p>
          <a:p>
            <a:pPr>
              <a:spcBef>
                <a:spcPts val="800"/>
              </a:spcBef>
            </a:pPr>
            <a:r>
              <a:rPr lang="en-US" dirty="0"/>
              <a:t>Guidelines</a:t>
            </a:r>
          </a:p>
          <a:p>
            <a:pPr lvl="1">
              <a:spcBef>
                <a:spcPts val="200"/>
              </a:spcBef>
              <a:buFont typeface="Lucida Grande Bold" panose="020B0600040502020204" pitchFamily="34" charset="0"/>
              <a:buChar char="↳"/>
            </a:pPr>
            <a:r>
              <a:rPr lang="en-US" u="sng" dirty="0"/>
              <a:t>Path conditions</a:t>
            </a:r>
            <a:r>
              <a:rPr lang="en-US" dirty="0"/>
              <a:t> should be expressed in terms that </a:t>
            </a:r>
            <a:r>
              <a:rPr lang="en-US" i="1" dirty="0"/>
              <a:t>reflect</a:t>
            </a:r>
            <a:r>
              <a:rPr lang="en-US" dirty="0"/>
              <a:t> relevant </a:t>
            </a:r>
            <a:r>
              <a:rPr lang="en-US" i="1" dirty="0"/>
              <a:t>state changes</a:t>
            </a:r>
            <a:r>
              <a:rPr lang="en-US" dirty="0"/>
              <a:t> along the path.</a:t>
            </a:r>
          </a:p>
          <a:p>
            <a:pPr lvl="1">
              <a:spcBef>
                <a:spcPts val="200"/>
              </a:spcBef>
              <a:buFont typeface="Lucida Grande Bold" panose="020B0600040502020204" pitchFamily="34" charset="0"/>
              <a:buChar char="↳"/>
            </a:pPr>
            <a:r>
              <a:rPr lang="en-US" u="sng" dirty="0"/>
              <a:t>Symbolic Evaluation</a:t>
            </a:r>
            <a:r>
              <a:rPr lang="en-US" dirty="0"/>
              <a:t> allows for the </a:t>
            </a:r>
            <a:r>
              <a:rPr lang="en-US" i="1" dirty="0"/>
              <a:t>systematic</a:t>
            </a:r>
            <a:r>
              <a:rPr lang="en-US" dirty="0"/>
              <a:t> </a:t>
            </a:r>
            <a:r>
              <a:rPr lang="en-US" i="1" dirty="0"/>
              <a:t>tracking</a:t>
            </a:r>
            <a:r>
              <a:rPr lang="en-US" dirty="0"/>
              <a:t> of </a:t>
            </a:r>
            <a:r>
              <a:rPr lang="en-US" i="1" dirty="0"/>
              <a:t>state</a:t>
            </a:r>
            <a:r>
              <a:rPr lang="en-US" dirty="0"/>
              <a:t> changes for this purpose.</a:t>
            </a:r>
          </a:p>
          <a:p>
            <a:pPr lvl="1">
              <a:spcBef>
                <a:spcPts val="200"/>
              </a:spcBef>
              <a:buFont typeface="Lucida Grande Bold" panose="020B0600040502020204" pitchFamily="34" charset="0"/>
              <a:buChar char="↳"/>
            </a:pPr>
            <a:r>
              <a:rPr lang="en-US" dirty="0"/>
              <a:t>A </a:t>
            </a:r>
            <a:r>
              <a:rPr lang="en-US" i="1" dirty="0"/>
              <a:t>path</a:t>
            </a:r>
            <a:r>
              <a:rPr lang="en-US" dirty="0"/>
              <a:t> is </a:t>
            </a:r>
            <a:r>
              <a:rPr lang="en-US" u="sng" dirty="0"/>
              <a:t>infeasible</a:t>
            </a:r>
            <a:r>
              <a:rPr lang="en-US" dirty="0"/>
              <a:t> if its path </a:t>
            </a:r>
            <a:r>
              <a:rPr lang="en-US" i="1" dirty="0"/>
              <a:t>condition</a:t>
            </a:r>
            <a:r>
              <a:rPr lang="en-US" dirty="0"/>
              <a:t> reduces to </a:t>
            </a:r>
            <a:r>
              <a:rPr lang="en-US" i="1" dirty="0"/>
              <a:t>False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719768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Sample Code #1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257301"/>
            <a:ext cx="4129832" cy="3812720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input(X,Y)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(Y&lt;=0) or (X=0) then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Y := −Y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end_if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(Y&gt;0) and (not EOF) do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input(X)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Y := Y-1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end_while</a:t>
            </a:r>
            <a:endParaRPr lang="en-US" sz="1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D3771-AE3B-CD4A-B69B-A5C24BB2703E}"/>
              </a:ext>
            </a:extLst>
          </p:cNvPr>
          <p:cNvSpPr txBox="1"/>
          <p:nvPr/>
        </p:nvSpPr>
        <p:spPr>
          <a:xfrm>
            <a:off x="5237397" y="1550957"/>
            <a:ext cx="3204076" cy="20415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  <a:buSzPct val="75000"/>
            </a:pPr>
            <a:r>
              <a:rPr lang="en-US" sz="2000" dirty="0"/>
              <a:t>Statements</a:t>
            </a:r>
          </a:p>
          <a:p>
            <a:pPr>
              <a:spcBef>
                <a:spcPts val="800"/>
              </a:spcBef>
              <a:buSzPct val="75000"/>
            </a:pPr>
            <a:r>
              <a:rPr lang="en-US" sz="2000" dirty="0"/>
              <a:t>Branches</a:t>
            </a:r>
          </a:p>
          <a:p>
            <a:pPr>
              <a:spcBef>
                <a:spcPts val="800"/>
              </a:spcBef>
              <a:buSzPct val="75000"/>
            </a:pPr>
            <a:r>
              <a:rPr lang="en-US" sz="2000" dirty="0"/>
              <a:t>Conditions</a:t>
            </a:r>
          </a:p>
          <a:p>
            <a:pPr>
              <a:spcBef>
                <a:spcPts val="800"/>
              </a:spcBef>
              <a:buSzPct val="75000"/>
            </a:pPr>
            <a:r>
              <a:rPr lang="en-US" sz="2000" dirty="0"/>
              <a:t>Branch/Conditions</a:t>
            </a:r>
          </a:p>
          <a:p>
            <a:pPr>
              <a:spcBef>
                <a:spcPts val="800"/>
              </a:spcBef>
              <a:buSzPct val="75000"/>
            </a:pPr>
            <a:r>
              <a:rPr lang="en-US" sz="2000" dirty="0"/>
              <a:t>Compound Conditions</a:t>
            </a:r>
          </a:p>
        </p:txBody>
      </p:sp>
    </p:spTree>
    <p:extLst>
      <p:ext uri="{BB962C8B-B14F-4D97-AF65-F5344CB8AC3E}">
        <p14:creationId xmlns:p14="http://schemas.microsoft.com/office/powerpoint/2010/main" val="1294097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Test Driven Development</a:t>
            </a:r>
            <a:endParaRPr lang="en-US" dirty="0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0"/>
              </p:nvPr>
            </p:nvSpPr>
            <p:spPr>
              <a:xfrm>
                <a:off x="327868" y="1361590"/>
                <a:ext cx="8488264" cy="3530450"/>
              </a:xfrm>
            </p:spPr>
            <p:txBody>
              <a:bodyPr/>
              <a:lstStyle/>
              <a:p>
                <a:pPr>
                  <a:spcBef>
                    <a:spcPts val="800"/>
                  </a:spcBef>
                </a:pPr>
                <a:r>
                  <a:rPr lang="en-US" dirty="0">
                    <a:latin typeface="Cambria" panose="02040503050406030204" pitchFamily="18" charset="0"/>
                  </a:rPr>
                  <a:t>Implement test cases as you develop.</a:t>
                </a:r>
              </a:p>
              <a:p>
                <a:pPr>
                  <a:spcBef>
                    <a:spcPts val="800"/>
                  </a:spcBef>
                </a:pPr>
                <a:r>
                  <a:rPr lang="en-US" dirty="0">
                    <a:latin typeface="Cambria" panose="02040503050406030204" pitchFamily="18" charset="0"/>
                  </a:rPr>
                  <a:t>“</a:t>
                </a:r>
                <a:r>
                  <a:rPr lang="en-US" i="1" dirty="0">
                    <a:latin typeface="Cambria" panose="02040503050406030204" pitchFamily="18" charset="0"/>
                  </a:rPr>
                  <a:t>How will I show a fragment of code works properly</a:t>
                </a:r>
                <a:r>
                  <a:rPr lang="en-US" dirty="0">
                    <a:latin typeface="Cambria" panose="02040503050406030204" pitchFamily="18" charset="0"/>
                  </a:rPr>
                  <a:t>?”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 Once any functional block of code is completed, implement a test case that evaluates it before moving to the next block.</a:t>
                </a:r>
              </a:p>
              <a:p>
                <a:pPr lvl="1">
                  <a:spcBef>
                    <a:spcPts val="800"/>
                  </a:spcBef>
                  <a:buFont typeface="Wingdings" pitchFamily="2" charset="2"/>
                  <a:buChar char="Ø"/>
                </a:pPr>
                <a:r>
                  <a:rPr lang="en-US" dirty="0">
                    <a:latin typeface="Cambria" panose="02040503050406030204" pitchFamily="18" charset="0"/>
                  </a:rPr>
                  <a:t>You are already thinking about the context.</a:t>
                </a:r>
              </a:p>
              <a:p>
                <a:pPr lvl="1">
                  <a:spcBef>
                    <a:spcPts val="800"/>
                  </a:spcBef>
                  <a:buFont typeface="Wingdings" pitchFamily="2" charset="2"/>
                  <a:buChar char="Ø"/>
                </a:pPr>
                <a:r>
                  <a:rPr lang="en-US" dirty="0">
                    <a:latin typeface="Cambria" panose="02040503050406030204" pitchFamily="18" charset="0"/>
                  </a:rPr>
                  <a:t>Helps create comprehensive testing.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327868" y="1361590"/>
                <a:ext cx="8488264" cy="3530450"/>
              </a:xfrm>
              <a:blipFill>
                <a:blip r:embed="rId2"/>
                <a:stretch>
                  <a:fillRect l="-149" t="-1075" r="-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68975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Sample Code #2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257301"/>
            <a:ext cx="4244132" cy="3812720"/>
          </a:xfrm>
        </p:spPr>
        <p:txBody>
          <a:bodyPr/>
          <a:lstStyle/>
          <a:p>
            <a:pPr marL="0" indent="0">
              <a:spcBef>
                <a:spcPts val="2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 to 30 do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input(X,Y)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(Y&lt;=0) then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if (X &lt;=0) then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Y := −X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else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Y := −Y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end_if_else</a:t>
            </a:r>
            <a:endParaRPr lang="en-US" sz="1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else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Y := X+Y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end_if_else</a:t>
            </a:r>
            <a:endParaRPr lang="en-US" sz="1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end_for_do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F6CDEB-16DC-0345-905F-B9048D80901F}"/>
              </a:ext>
            </a:extLst>
          </p:cNvPr>
          <p:cNvSpPr txBox="1"/>
          <p:nvPr/>
        </p:nvSpPr>
        <p:spPr>
          <a:xfrm>
            <a:off x="4572000" y="1789774"/>
            <a:ext cx="3847171" cy="17338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  <a:buSzPct val="75000"/>
            </a:pPr>
            <a:r>
              <a:rPr lang="en-US" sz="2000" u="sng" dirty="0"/>
              <a:t>Path Coverage</a:t>
            </a:r>
            <a:r>
              <a:rPr lang="en-US" sz="2000" dirty="0"/>
              <a:t> can be </a:t>
            </a:r>
            <a:r>
              <a:rPr lang="en-US" sz="2000" i="1" dirty="0"/>
              <a:t>tricky</a:t>
            </a:r>
            <a:r>
              <a:rPr lang="en-US" sz="2000" dirty="0"/>
              <a:t> with </a:t>
            </a:r>
            <a:r>
              <a:rPr lang="en-US" sz="2000" i="1" dirty="0"/>
              <a:t>loops</a:t>
            </a:r>
            <a:r>
              <a:rPr lang="en-US" sz="2000" dirty="0"/>
              <a:t> and </a:t>
            </a:r>
            <a:r>
              <a:rPr lang="en-US" sz="2000" i="1" dirty="0"/>
              <a:t>dynamic</a:t>
            </a:r>
            <a:r>
              <a:rPr lang="en-US" sz="2000" dirty="0"/>
              <a:t> </a:t>
            </a:r>
            <a:r>
              <a:rPr lang="en-US" sz="2000" i="1" dirty="0"/>
              <a:t>input</a:t>
            </a:r>
            <a:r>
              <a:rPr lang="en-US" sz="2000" dirty="0"/>
              <a:t>.</a:t>
            </a:r>
          </a:p>
          <a:p>
            <a:pPr>
              <a:spcBef>
                <a:spcPts val="800"/>
              </a:spcBef>
              <a:buSzPct val="75000"/>
            </a:pPr>
            <a:br>
              <a:rPr lang="en-US" sz="2000" dirty="0"/>
            </a:br>
            <a:r>
              <a:rPr lang="en-US" sz="2000" u="sng" dirty="0"/>
              <a:t>Equivalence Classes</a:t>
            </a:r>
            <a:r>
              <a:rPr lang="en-US" sz="2000" dirty="0"/>
              <a:t> help provide another </a:t>
            </a:r>
            <a:r>
              <a:rPr lang="en-US" sz="2000" i="1" dirty="0"/>
              <a:t>option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2058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Unit Testing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solidFill>
                  <a:schemeClr val="tx1"/>
                </a:solidFill>
              </a:rPr>
              <a:t>Testing at the lowest level of functionality. </a:t>
            </a:r>
          </a:p>
          <a:p>
            <a:pPr>
              <a:spcBef>
                <a:spcPts val="800"/>
              </a:spcBef>
            </a:pPr>
            <a:r>
              <a:rPr lang="en-US" dirty="0">
                <a:solidFill>
                  <a:schemeClr val="tx1"/>
                </a:solidFill>
              </a:rPr>
              <a:t>Developers should always perform their own Unit testing.</a:t>
            </a:r>
          </a:p>
          <a:p>
            <a:pPr lvl="1">
              <a:spcBef>
                <a:spcPts val="800"/>
              </a:spcBef>
              <a:buFont typeface="Lucida Grande Bold" panose="020B0600040502020204" pitchFamily="34" charset="0"/>
              <a:buChar char="↳"/>
            </a:pPr>
            <a:r>
              <a:rPr lang="en-US" dirty="0">
                <a:solidFill>
                  <a:schemeClr val="tx1"/>
                </a:solidFill>
              </a:rPr>
              <a:t>Always test</a:t>
            </a:r>
            <a:r>
              <a:rPr lang="en-US" i="1" dirty="0">
                <a:solidFill>
                  <a:schemeClr val="tx1"/>
                </a:solidFill>
              </a:rPr>
              <a:t> your own code</a:t>
            </a:r>
            <a:r>
              <a:rPr lang="en-US" dirty="0">
                <a:solidFill>
                  <a:schemeClr val="tx1"/>
                </a:solidFill>
              </a:rPr>
              <a:t>!</a:t>
            </a:r>
          </a:p>
          <a:p>
            <a:pPr lvl="1">
              <a:spcBef>
                <a:spcPts val="800"/>
              </a:spcBef>
              <a:buFont typeface="Lucida Grande Bold" panose="020B0600040502020204" pitchFamily="34" charset="0"/>
              <a:buChar char="↳"/>
            </a:pPr>
            <a:r>
              <a:rPr lang="en-US" dirty="0">
                <a:solidFill>
                  <a:schemeClr val="tx1"/>
                </a:solidFill>
              </a:rPr>
              <a:t>Become </a:t>
            </a:r>
            <a:r>
              <a:rPr lang="en-US" i="1" dirty="0">
                <a:solidFill>
                  <a:schemeClr val="tx1"/>
                </a:solidFill>
              </a:rPr>
              <a:t>Mr. Hyde</a:t>
            </a:r>
            <a:r>
              <a:rPr lang="en-US" dirty="0">
                <a:solidFill>
                  <a:schemeClr val="tx1"/>
                </a:solidFill>
              </a:rPr>
              <a:t>…</a:t>
            </a:r>
          </a:p>
          <a:p>
            <a:pPr>
              <a:spcBef>
                <a:spcPts val="800"/>
              </a:spcBef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Comprehensive </a:t>
            </a: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</a:rPr>
              <a:t>Unit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 testing helps form subsequent testing phases, e.g. </a:t>
            </a: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</a:rPr>
              <a:t>Component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 , </a:t>
            </a: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</a:rPr>
              <a:t>Product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, and </a:t>
            </a: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</a:rPr>
              <a:t>System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 testing.</a:t>
            </a:r>
          </a:p>
          <a:p>
            <a:pPr>
              <a:spcBef>
                <a:spcPts val="800"/>
              </a:spcBef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The </a:t>
            </a: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</a:rPr>
              <a:t>sooner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 errors are identified and corrected </a:t>
            </a:r>
            <a:r>
              <a:rPr lang="en-US" i="1" dirty="0">
                <a:solidFill>
                  <a:schemeClr val="tx1"/>
                </a:solidFill>
                <a:latin typeface="Cambria" panose="02040503050406030204" pitchFamily="18" charset="0"/>
              </a:rPr>
              <a:t>lowers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 the cost of the error.</a:t>
            </a:r>
          </a:p>
        </p:txBody>
      </p:sp>
    </p:spTree>
    <p:extLst>
      <p:ext uri="{BB962C8B-B14F-4D97-AF65-F5344CB8AC3E}">
        <p14:creationId xmlns:p14="http://schemas.microsoft.com/office/powerpoint/2010/main" val="2384697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Anatomy of a Test Case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A description of </a:t>
            </a:r>
            <a:r>
              <a:rPr lang="en-US" i="1" dirty="0"/>
              <a:t>input</a:t>
            </a:r>
            <a:r>
              <a:rPr lang="en-US" dirty="0"/>
              <a:t> conditions.</a:t>
            </a:r>
          </a:p>
          <a:p>
            <a:pPr>
              <a:spcBef>
                <a:spcPts val="800"/>
              </a:spcBef>
            </a:pPr>
            <a:r>
              <a:rPr lang="en-US" dirty="0"/>
              <a:t>A description of expected </a:t>
            </a:r>
            <a:r>
              <a:rPr lang="en-US" i="1" dirty="0"/>
              <a:t>direct</a:t>
            </a:r>
            <a:r>
              <a:rPr lang="en-US" dirty="0"/>
              <a:t> and </a:t>
            </a:r>
            <a:r>
              <a:rPr lang="en-US" i="1" dirty="0"/>
              <a:t>indirect</a:t>
            </a:r>
            <a:r>
              <a:rPr lang="en-US" dirty="0"/>
              <a:t> </a:t>
            </a:r>
            <a:r>
              <a:rPr lang="en-US" i="1" dirty="0"/>
              <a:t>results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4696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Exhaustive Testing is Exhausting…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dirty="0"/>
              <a:t>Suppose a module has the structure:</a:t>
            </a:r>
          </a:p>
          <a:p>
            <a:pPr>
              <a:spcBef>
                <a:spcPts val="800"/>
              </a:spcBef>
            </a:pPr>
            <a:r>
              <a:rPr lang="en-US" dirty="0"/>
              <a:t>2 input parameters.</a:t>
            </a:r>
          </a:p>
          <a:p>
            <a:pPr>
              <a:spcBef>
                <a:spcPts val="800"/>
              </a:spcBef>
            </a:pPr>
            <a:r>
              <a:rPr lang="en-US" dirty="0"/>
              <a:t>32 bit word size</a:t>
            </a:r>
          </a:p>
          <a:p>
            <a:pPr>
              <a:spcBef>
                <a:spcPts val="800"/>
              </a:spcBef>
            </a:pPr>
            <a:r>
              <a:rPr lang="en-US" dirty="0"/>
              <a:t>100 nanoseconds per test case</a:t>
            </a:r>
          </a:p>
          <a:p>
            <a:pPr marL="0" indent="0">
              <a:spcBef>
                <a:spcPts val="800"/>
              </a:spcBef>
              <a:buNone/>
            </a:pPr>
            <a:endParaRPr lang="en-US" dirty="0"/>
          </a:p>
          <a:p>
            <a:pPr marL="0" indent="0">
              <a:spcBef>
                <a:spcPts val="800"/>
              </a:spcBef>
              <a:buNone/>
            </a:pPr>
            <a:r>
              <a:rPr lang="en-US" dirty="0"/>
              <a:t>How long would it take to </a:t>
            </a:r>
            <a:r>
              <a:rPr lang="en-US" i="1" dirty="0">
                <a:solidFill>
                  <a:srgbClr val="FF0000"/>
                </a:solidFill>
              </a:rPr>
              <a:t>exhaustively</a:t>
            </a:r>
            <a:r>
              <a:rPr lang="en-US" dirty="0"/>
              <a:t> test this module, i.e., covering every possible combination of input values?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2CA48B-B380-1C45-9A75-82D029525D20}"/>
                  </a:ext>
                </a:extLst>
              </p:cNvPr>
              <p:cNvSpPr txBox="1"/>
              <p:nvPr/>
            </p:nvSpPr>
            <p:spPr>
              <a:xfrm>
                <a:off x="4270343" y="1878898"/>
                <a:ext cx="4545790" cy="709938"/>
              </a:xfrm>
              <a:prstGeom prst="rect">
                <a:avLst/>
              </a:prstGeom>
              <a:solidFill>
                <a:srgbClr val="FFFED6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p>
                          </m:s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 </m:t>
                          </m:r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p>
                          </m:s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∗100∗</m:t>
                          </m:r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−9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365∗24∗60∗60</m:t>
                          </m:r>
                        </m:den>
                      </m:f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58,494 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𝑦𝑒𝑎𝑟𝑠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2CA48B-B380-1C45-9A75-82D029525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0343" y="1878898"/>
                <a:ext cx="4545790" cy="709938"/>
              </a:xfrm>
              <a:prstGeom prst="rect">
                <a:avLst/>
              </a:prstGeom>
              <a:blipFill>
                <a:blip r:embed="rId2"/>
                <a:stretch>
                  <a:fillRect b="-517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773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Techniques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3864424" cy="3530450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b="1" u="sng" dirty="0"/>
              <a:t>Black Box</a:t>
            </a:r>
          </a:p>
          <a:p>
            <a:pPr>
              <a:spcBef>
                <a:spcPts val="800"/>
              </a:spcBef>
            </a:pPr>
            <a:r>
              <a:rPr lang="en-US" dirty="0"/>
              <a:t>Based on requirements</a:t>
            </a:r>
          </a:p>
          <a:p>
            <a:pPr>
              <a:spcBef>
                <a:spcPts val="800"/>
              </a:spcBef>
            </a:pPr>
            <a:r>
              <a:rPr lang="en-US" dirty="0"/>
              <a:t>AKA </a:t>
            </a:r>
            <a:r>
              <a:rPr lang="en-US" i="1" dirty="0">
                <a:solidFill>
                  <a:schemeClr val="accent3"/>
                </a:solidFill>
              </a:rPr>
              <a:t>functional</a:t>
            </a:r>
            <a:r>
              <a:rPr lang="en-US" dirty="0"/>
              <a:t> testing</a:t>
            </a:r>
          </a:p>
          <a:p>
            <a:pPr>
              <a:spcBef>
                <a:spcPts val="800"/>
              </a:spcBef>
            </a:pPr>
            <a:r>
              <a:rPr lang="en-US" u="sng" dirty="0"/>
              <a:t>Techniques</a:t>
            </a:r>
            <a:r>
              <a:rPr lang="en-US" dirty="0"/>
              <a:t>: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Equivalence Partitioning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Boundary Value Analysis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Cause-Effect Analysis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Intuition and Experience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63A7DE8-66BD-6646-B889-1419D7C8D16C}"/>
              </a:ext>
            </a:extLst>
          </p:cNvPr>
          <p:cNvSpPr txBox="1">
            <a:spLocks/>
          </p:cNvSpPr>
          <p:nvPr/>
        </p:nvSpPr>
        <p:spPr bwMode="auto">
          <a:xfrm>
            <a:off x="4192292" y="1361590"/>
            <a:ext cx="4293030" cy="35304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800"/>
              </a:spcBef>
              <a:buFont typeface="Wingdings" charset="2"/>
              <a:buNone/>
            </a:pPr>
            <a:r>
              <a:rPr lang="en-US" b="1" u="sng" dirty="0">
                <a:latin typeface="Cambria" panose="02040503050406030204" pitchFamily="18" charset="0"/>
              </a:rPr>
              <a:t>White Box</a:t>
            </a:r>
          </a:p>
          <a:p>
            <a:pPr defTabSz="914400"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Based on internal logic</a:t>
            </a:r>
          </a:p>
          <a:p>
            <a:pPr defTabSz="914400"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AKA </a:t>
            </a:r>
            <a:r>
              <a:rPr lang="en-US" i="1" dirty="0">
                <a:solidFill>
                  <a:schemeClr val="accent3"/>
                </a:solidFill>
                <a:latin typeface="Cambria" panose="02040503050406030204" pitchFamily="18" charset="0"/>
              </a:rPr>
              <a:t>structural</a:t>
            </a:r>
            <a:r>
              <a:rPr lang="en-US" dirty="0">
                <a:latin typeface="Cambria" panose="02040503050406030204" pitchFamily="18" charset="0"/>
              </a:rPr>
              <a:t> testing</a:t>
            </a:r>
          </a:p>
          <a:p>
            <a:pPr defTabSz="914400">
              <a:spcBef>
                <a:spcPts val="800"/>
              </a:spcBef>
            </a:pPr>
            <a:r>
              <a:rPr lang="en-US" u="sng" dirty="0">
                <a:latin typeface="Cambria" panose="02040503050406030204" pitchFamily="18" charset="0"/>
              </a:rPr>
              <a:t>Techniques</a:t>
            </a:r>
            <a:r>
              <a:rPr lang="en-US" dirty="0">
                <a:latin typeface="Cambria" panose="02040503050406030204" pitchFamily="18" charset="0"/>
              </a:rPr>
              <a:t>:</a:t>
            </a:r>
          </a:p>
          <a:p>
            <a:pPr lvl="1" defTabSz="914400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Boundary Value Analysis</a:t>
            </a:r>
          </a:p>
          <a:p>
            <a:pPr lvl="1" defTabSz="914400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Logic Coverage</a:t>
            </a:r>
          </a:p>
          <a:p>
            <a:pPr lvl="1" defTabSz="914400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Path Conditions</a:t>
            </a:r>
          </a:p>
        </p:txBody>
      </p:sp>
    </p:spTree>
    <p:extLst>
      <p:ext uri="{BB962C8B-B14F-4D97-AF65-F5344CB8AC3E}">
        <p14:creationId xmlns:p14="http://schemas.microsoft.com/office/powerpoint/2010/main" val="4268327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Equivalence Partitioning</a:t>
            </a:r>
            <a:endParaRPr lang="en-US" dirty="0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0"/>
              </p:nvPr>
            </p:nvSpPr>
            <p:spPr>
              <a:xfrm>
                <a:off x="327868" y="1361590"/>
                <a:ext cx="8488264" cy="3530450"/>
              </a:xfrm>
            </p:spPr>
            <p:txBody>
              <a:bodyPr/>
              <a:lstStyle/>
              <a:p>
                <a:pPr marL="0" indent="0">
                  <a:spcBef>
                    <a:spcPts val="800"/>
                  </a:spcBef>
                  <a:buNone/>
                </a:pPr>
                <a:r>
                  <a:rPr lang="en-US" altLang="en-US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Identify [sets of disjoint] equivalence classes</a:t>
                </a:r>
              </a:p>
              <a:p>
                <a:pPr>
                  <a:spcBef>
                    <a:spcPts val="80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𝑒𝑣𝑒𝑛𝑠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∩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𝑜𝑑𝑑𝑠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2,4,6,8,…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∩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7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,…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∅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  <a:p>
                <a:pPr>
                  <a:spcBef>
                    <a:spcPts val="8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∩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∩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…,−3,−2,−1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∩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∩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1,2,3,…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∅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327868" y="1361590"/>
                <a:ext cx="8488264" cy="3530450"/>
              </a:xfrm>
              <a:blipFill>
                <a:blip r:embed="rId2"/>
                <a:stretch>
                  <a:fillRect l="-746" t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1067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Equivalence Partitioning</a:t>
            </a:r>
            <a:endParaRPr lang="en-US" dirty="0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0"/>
              </p:nvPr>
            </p:nvSpPr>
            <p:spPr>
              <a:xfrm>
                <a:off x="327868" y="1361590"/>
                <a:ext cx="8488264" cy="3530450"/>
              </a:xfrm>
            </p:spPr>
            <p:txBody>
              <a:bodyPr/>
              <a:lstStyle/>
              <a:p>
                <a:pPr marL="0" indent="0">
                  <a:spcBef>
                    <a:spcPts val="800"/>
                  </a:spcBef>
                  <a:buNone/>
                </a:pPr>
                <a:r>
                  <a:rPr lang="en-US" u="sng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Scenario:  Pair of Numbers</a:t>
                </a:r>
              </a:p>
              <a:p>
                <a:pPr>
                  <a:spcBef>
                    <a:spcPts val="800"/>
                  </a:spcBef>
                </a:pP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Input:  ordered pair of numbers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  <a:p>
                <a:pPr>
                  <a:spcBef>
                    <a:spcPts val="800"/>
                  </a:spcBef>
                </a:pP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Output: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”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𝑎𝑠𝑐𝑒𝑛𝑑𝑖𝑛𝑔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”, “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𝑑𝑒𝑠𝑐𝑒𝑛𝑑𝑖𝑛𝑔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”, “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𝑒𝑞𝑢𝑎𝑙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  <a:p>
                <a:pPr>
                  <a:spcBef>
                    <a:spcPts val="800"/>
                  </a:spcBef>
                </a:pPr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Constraint:  if input is not an ordered pair of numbers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 error message.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327868" y="1361590"/>
                <a:ext cx="8488264" cy="3530450"/>
              </a:xfrm>
              <a:blipFill>
                <a:blip r:embed="rId2"/>
                <a:stretch>
                  <a:fillRect l="-746" t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A1EE35-9ECD-D045-AB88-165C08AF7B77}"/>
                  </a:ext>
                </a:extLst>
              </p:cNvPr>
              <p:cNvSpPr txBox="1"/>
              <p:nvPr/>
            </p:nvSpPr>
            <p:spPr>
              <a:xfrm>
                <a:off x="452488" y="3136242"/>
                <a:ext cx="8363644" cy="1692771"/>
              </a:xfrm>
              <a:prstGeom prst="rect">
                <a:avLst/>
              </a:prstGeom>
              <a:solidFill>
                <a:srgbClr val="FFFED6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Equivalence Classes</a:t>
                </a:r>
              </a:p>
              <a:p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→“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𝑎𝑠𝑐𝑒𝑛𝑑𝑖𝑛𝑔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”</m:t>
                    </m:r>
                  </m:oMath>
                </a14:m>
                <a:endParaRPr lang="en-US" sz="2000" b="0" dirty="0"/>
              </a:p>
              <a:p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“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𝑑𝑒𝑠𝑐𝑒𝑛𝑑𝑖𝑛𝑔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”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“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𝑒𝑞𝑢𝑎𝑙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”</m:t>
                    </m:r>
                  </m:oMath>
                </a14:m>
                <a:endParaRPr lang="en-US" sz="2000" dirty="0"/>
              </a:p>
              <a:p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𝑎𝑛𝑦𝑡h𝑖𝑛𝑔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𝑜𝑡h𝑒𝑟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𝑡h𝑎𝑛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𝑎𝑛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𝑜𝑟𝑑𝑒𝑟𝑒𝑑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𝑝𝑎𝑖𝑟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𝑛𝑢𝑚𝑏𝑒𝑟𝑠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→“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𝑒𝑟𝑟𝑜𝑟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𝑚𝑒𝑠𝑠𝑎𝑔𝑒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”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A1EE35-9ECD-D045-AB88-165C08AF7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488" y="3136242"/>
                <a:ext cx="8363644" cy="1692771"/>
              </a:xfrm>
              <a:prstGeom prst="rect">
                <a:avLst/>
              </a:prstGeom>
              <a:blipFill>
                <a:blip r:embed="rId3"/>
                <a:stretch>
                  <a:fillRect t="-2963" b="-370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3534694"/>
      </p:ext>
    </p:extLst>
  </p:cSld>
  <p:clrMapOvr>
    <a:masterClrMapping/>
  </p:clrMapOvr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WCOE-Slide-Deck-2015-HD-Standard-Fonts" id="{EF87D30A-8610-C141-AA57-86C0E1204492}" vid="{73BCB3BA-37E4-8C49-8B16-26C1C1A39E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PNE Theme Slide Deck</Template>
  <TotalTime>19555</TotalTime>
  <Words>1653</Words>
  <Application>Microsoft Macintosh PowerPoint</Application>
  <PresentationFormat>On-screen Show (16:9)</PresentationFormat>
  <Paragraphs>343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Arial Unicode MS</vt:lpstr>
      <vt:lpstr>Arial</vt:lpstr>
      <vt:lpstr>Calibri</vt:lpstr>
      <vt:lpstr>Cambria</vt:lpstr>
      <vt:lpstr>Cambria Math</vt:lpstr>
      <vt:lpstr>Consolas</vt:lpstr>
      <vt:lpstr>Lucida Grande Bold</vt:lpstr>
      <vt:lpstr>Rockwell</vt:lpstr>
      <vt:lpstr>Wingdings</vt:lpstr>
      <vt:lpstr>PNE Theme Slide Deck</vt:lpstr>
      <vt:lpstr>Testing</vt:lpstr>
      <vt:lpstr>Testing</vt:lpstr>
      <vt:lpstr>Test Driven Development</vt:lpstr>
      <vt:lpstr>Unit Testing</vt:lpstr>
      <vt:lpstr>Anatomy of a Test Case</vt:lpstr>
      <vt:lpstr>Exhaustive Testing is Exhausting…</vt:lpstr>
      <vt:lpstr>Techniques</vt:lpstr>
      <vt:lpstr>Equivalence Partitioning</vt:lpstr>
      <vt:lpstr>Equivalence Partitioning</vt:lpstr>
      <vt:lpstr>Equivalence Partitioning</vt:lpstr>
      <vt:lpstr>Boundary Value Analysis</vt:lpstr>
      <vt:lpstr>Equivalence Partitioning</vt:lpstr>
      <vt:lpstr>Cause-Effect Analysis</vt:lpstr>
      <vt:lpstr>Cause-Effect Analysis</vt:lpstr>
      <vt:lpstr>Cause-Effect Analysis</vt:lpstr>
      <vt:lpstr>Cause-Effect Analysis</vt:lpstr>
      <vt:lpstr>Cause-Effect Analysis</vt:lpstr>
      <vt:lpstr>Identify Causes and Effects</vt:lpstr>
      <vt:lpstr>Step #2</vt:lpstr>
      <vt:lpstr>Step #2</vt:lpstr>
      <vt:lpstr>Step #3</vt:lpstr>
      <vt:lpstr>Step #3</vt:lpstr>
      <vt:lpstr>PowerPoint Presentation</vt:lpstr>
      <vt:lpstr>PowerPoint Presentation</vt:lpstr>
      <vt:lpstr>Intuition and Experience</vt:lpstr>
      <vt:lpstr>Intuition and Experience</vt:lpstr>
      <vt:lpstr>Types of Logic Coverage</vt:lpstr>
      <vt:lpstr>Path Conditions</vt:lpstr>
      <vt:lpstr>Sample Code #1</vt:lpstr>
      <vt:lpstr>Sample Code #2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Commitment to Diversity and Inclusion </dc:title>
  <dc:creator>Taylor, Curtis</dc:creator>
  <cp:lastModifiedBy>Dobbins, Peter J</cp:lastModifiedBy>
  <cp:revision>247</cp:revision>
  <cp:lastPrinted>2018-12-14T17:35:19Z</cp:lastPrinted>
  <dcterms:created xsi:type="dcterms:W3CDTF">2018-12-09T21:35:01Z</dcterms:created>
  <dcterms:modified xsi:type="dcterms:W3CDTF">2021-05-10T11:06:12Z</dcterms:modified>
</cp:coreProperties>
</file>